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61" r:id="rId1"/>
  </p:sldMasterIdLst>
  <p:notesMasterIdLst>
    <p:notesMasterId r:id="rId28"/>
  </p:notesMasterIdLst>
  <p:sldIdLst>
    <p:sldId id="4293" r:id="rId2"/>
    <p:sldId id="4259" r:id="rId3"/>
    <p:sldId id="4270" r:id="rId4"/>
    <p:sldId id="4296" r:id="rId5"/>
    <p:sldId id="4298" r:id="rId6"/>
    <p:sldId id="4299" r:id="rId7"/>
    <p:sldId id="4295" r:id="rId8"/>
    <p:sldId id="258" r:id="rId9"/>
    <p:sldId id="259" r:id="rId10"/>
    <p:sldId id="4314" r:id="rId11"/>
    <p:sldId id="268" r:id="rId12"/>
    <p:sldId id="4315" r:id="rId13"/>
    <p:sldId id="4273" r:id="rId14"/>
    <p:sldId id="4294" r:id="rId15"/>
    <p:sldId id="4309" r:id="rId16"/>
    <p:sldId id="4310" r:id="rId17"/>
    <p:sldId id="4308" r:id="rId18"/>
    <p:sldId id="4313" r:id="rId19"/>
    <p:sldId id="4311" r:id="rId20"/>
    <p:sldId id="4312" r:id="rId21"/>
    <p:sldId id="4274" r:id="rId22"/>
    <p:sldId id="4276" r:id="rId23"/>
    <p:sldId id="4316" r:id="rId24"/>
    <p:sldId id="4318" r:id="rId25"/>
    <p:sldId id="4317" r:id="rId26"/>
    <p:sldId id="4172" r:id="rId2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612F"/>
    <a:srgbClr val="F3C050"/>
    <a:srgbClr val="05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9DB3D24-9F4C-4CAF-AC1B-8106FD32B1A9}">
  <a:tblStyle styleId="{D9DB3D24-9F4C-4CAF-AC1B-8106FD32B1A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642"/>
    <p:restoredTop sz="63219"/>
  </p:normalViewPr>
  <p:slideViewPr>
    <p:cSldViewPr snapToGrid="0">
      <p:cViewPr varScale="1">
        <p:scale>
          <a:sx n="103" d="100"/>
          <a:sy n="103" d="100"/>
        </p:scale>
        <p:origin x="32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0" i="1" dirty="0"/>
              <a:t>(Holding Slide)</a:t>
            </a:r>
          </a:p>
        </p:txBody>
      </p:sp>
    </p:spTree>
    <p:extLst>
      <p:ext uri="{BB962C8B-B14F-4D97-AF65-F5344CB8AC3E}">
        <p14:creationId xmlns:p14="http://schemas.microsoft.com/office/powerpoint/2010/main" val="649800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indent="-298450"/>
            <a:r>
              <a:rPr lang="en-US" dirty="0"/>
              <a:t>We looked at this setup earlier on. This is the setup for SPIKE STRONG.</a:t>
            </a:r>
          </a:p>
          <a:p>
            <a:pPr marL="457200" indent="-298450"/>
            <a:r>
              <a:rPr lang="en-US" b="0" i="0" u="none" strike="noStrike" dirty="0">
                <a:solidFill>
                  <a:srgbClr val="000000"/>
                </a:solidFill>
                <a:effectLst/>
              </a:rPr>
              <a:t>Ask pupils: </a:t>
            </a:r>
            <a:r>
              <a:rPr lang="en-GB" b="1" i="0" u="none" strike="noStrike" dirty="0">
                <a:solidFill>
                  <a:srgbClr val="000000"/>
                </a:solidFill>
                <a:effectLst/>
              </a:rPr>
              <a:t>What do you notice about the direction of each gear?</a:t>
            </a:r>
            <a:endParaRPr lang="en-GB" b="0" i="0" u="none" strike="noStrike" dirty="0">
              <a:solidFill>
                <a:srgbClr val="000000"/>
              </a:solidFill>
              <a:effectLst/>
            </a:endParaRPr>
          </a:p>
          <a:p>
            <a:r>
              <a:rPr lang="en-GB" b="0" i="0" u="none" strike="noStrike" dirty="0">
                <a:solidFill>
                  <a:srgbClr val="000000"/>
                </a:solidFill>
                <a:effectLst/>
              </a:rPr>
              <a:t>Answer: When two gears touch each other, they always spin in </a:t>
            </a:r>
            <a:r>
              <a:rPr lang="en-GB" b="1" i="0" u="none" strike="noStrike" dirty="0">
                <a:solidFill>
                  <a:srgbClr val="000000"/>
                </a:solidFill>
                <a:effectLst/>
              </a:rPr>
              <a:t>opposite directions</a:t>
            </a:r>
            <a:r>
              <a:rPr lang="en-GB" b="0" i="0" u="none" strike="noStrike" dirty="0">
                <a:solidFill>
                  <a:srgbClr val="000000"/>
                </a:solidFill>
                <a:effectLst/>
              </a:rPr>
              <a:t>.</a:t>
            </a:r>
          </a:p>
          <a:p>
            <a:endParaRPr lang="en-US" dirty="0"/>
          </a:p>
        </p:txBody>
      </p:sp>
    </p:spTree>
    <p:extLst>
      <p:ext uri="{BB962C8B-B14F-4D97-AF65-F5344CB8AC3E}">
        <p14:creationId xmlns:p14="http://schemas.microsoft.com/office/powerpoint/2010/main" val="960438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0" dirty="0"/>
              <a:t>This is the setup for SPIKE SPEEDY. The principle is the same as the gearing up example we looked at earlier BUT it is now MORE geared up.</a:t>
            </a:r>
            <a:br>
              <a:rPr lang="en-GB" b="0" dirty="0"/>
            </a:br>
            <a:r>
              <a:rPr lang="en-GB" b="1" i="0" u="none" strike="noStrike" dirty="0">
                <a:solidFill>
                  <a:srgbClr val="000000"/>
                </a:solidFill>
                <a:effectLst/>
              </a:rPr>
              <a:t>Gear Pair 1:</a:t>
            </a:r>
            <a:endParaRPr lang="en-GB" b="0" i="0" u="none" strike="noStrike" dirty="0">
              <a:solidFill>
                <a:srgbClr val="000000"/>
              </a:solidFill>
              <a:effectLst/>
            </a:endParaRPr>
          </a:p>
          <a:p>
            <a:r>
              <a:rPr lang="en-GB" b="1" i="0" u="none" strike="noStrike" dirty="0">
                <a:solidFill>
                  <a:srgbClr val="000000"/>
                </a:solidFill>
                <a:effectLst/>
              </a:rPr>
              <a:t>Driver:</a:t>
            </a:r>
            <a:r>
              <a:rPr lang="en-GB" b="0" i="0" u="none" strike="noStrike" dirty="0">
                <a:solidFill>
                  <a:srgbClr val="000000"/>
                </a:solidFill>
                <a:effectLst/>
              </a:rPr>
              <a:t> Gear A (36 teeth, connected to motor)</a:t>
            </a:r>
          </a:p>
          <a:p>
            <a:r>
              <a:rPr lang="en-GB" b="1" i="0" u="none" strike="noStrike" dirty="0">
                <a:solidFill>
                  <a:srgbClr val="000000"/>
                </a:solidFill>
                <a:effectLst/>
              </a:rPr>
              <a:t>Driven/Driver:</a:t>
            </a:r>
            <a:r>
              <a:rPr lang="en-GB" b="0" i="0" u="none" strike="noStrike" dirty="0">
                <a:solidFill>
                  <a:srgbClr val="000000"/>
                </a:solidFill>
                <a:effectLst/>
              </a:rPr>
              <a:t> Gear B (12 teeth, driven by Gear A, drives Gear C via axle)</a:t>
            </a:r>
          </a:p>
          <a:p>
            <a:r>
              <a:rPr lang="en-GB" b="1" i="0" u="none" strike="noStrike" dirty="0">
                <a:solidFill>
                  <a:srgbClr val="000000"/>
                </a:solidFill>
                <a:effectLst/>
              </a:rPr>
              <a:t>Gear Pair 2:</a:t>
            </a:r>
            <a:endParaRPr lang="en-GB" b="0" i="0" u="none" strike="noStrike" dirty="0">
              <a:solidFill>
                <a:srgbClr val="000000"/>
              </a:solidFill>
              <a:effectLst/>
            </a:endParaRPr>
          </a:p>
          <a:p>
            <a:r>
              <a:rPr lang="en-GB" b="1" i="0" u="none" strike="noStrike" dirty="0">
                <a:solidFill>
                  <a:srgbClr val="000000"/>
                </a:solidFill>
                <a:effectLst/>
              </a:rPr>
              <a:t>Driven/Driver:</a:t>
            </a:r>
            <a:r>
              <a:rPr lang="en-GB" b="0" i="0" u="none" strike="noStrike" dirty="0">
                <a:solidFill>
                  <a:srgbClr val="000000"/>
                </a:solidFill>
                <a:effectLst/>
              </a:rPr>
              <a:t> Gear C (28 teeth, driven by Gear B via axle, drives Gear D via teeth)</a:t>
            </a:r>
          </a:p>
          <a:p>
            <a:r>
              <a:rPr lang="en-GB" b="1" i="0" u="none" strike="noStrike" dirty="0">
                <a:solidFill>
                  <a:srgbClr val="000000"/>
                </a:solidFill>
                <a:effectLst/>
              </a:rPr>
              <a:t>Driven:</a:t>
            </a:r>
            <a:r>
              <a:rPr lang="en-GB" b="0" i="0" u="none" strike="noStrike" dirty="0">
                <a:solidFill>
                  <a:srgbClr val="000000"/>
                </a:solidFill>
                <a:effectLst/>
              </a:rPr>
              <a:t> Gear D (20 teeth, final output)</a:t>
            </a:r>
          </a:p>
          <a:p>
            <a:pPr marL="158750" indent="0">
              <a:buNone/>
            </a:pPr>
            <a:endParaRPr lang="en-GB" b="0" i="0" u="none" strike="noStrike" dirty="0">
              <a:solidFill>
                <a:srgbClr val="000000"/>
              </a:solidFill>
              <a:effectLst/>
            </a:endParaRPr>
          </a:p>
          <a:p>
            <a:pPr marL="158750" indent="0">
              <a:buNone/>
            </a:pPr>
            <a:r>
              <a:rPr lang="en-GB" b="0" i="0" u="none" strike="noStrike" dirty="0">
                <a:solidFill>
                  <a:srgbClr val="000000"/>
                </a:solidFill>
                <a:effectLst/>
              </a:rPr>
              <a:t>Ask pupils:</a:t>
            </a:r>
            <a:r>
              <a:rPr lang="en-GB" b="1" i="0" u="none" strike="noStrike" dirty="0">
                <a:solidFill>
                  <a:srgbClr val="000000"/>
                </a:solidFill>
                <a:effectLst/>
              </a:rPr>
              <a:t> What do you notice about the direction of each gear?</a:t>
            </a:r>
            <a:endParaRPr lang="en-GB" b="0" i="0" u="none" strike="noStrike" dirty="0">
              <a:solidFill>
                <a:srgbClr val="000000"/>
              </a:solidFill>
              <a:effectLst/>
            </a:endParaRPr>
          </a:p>
          <a:p>
            <a:r>
              <a:rPr lang="en-GB" b="0" i="0" u="none" strike="noStrike" dirty="0">
                <a:solidFill>
                  <a:srgbClr val="000000"/>
                </a:solidFill>
                <a:effectLst/>
              </a:rPr>
              <a:t>When two gears touch each other, they always spin in </a:t>
            </a:r>
            <a:r>
              <a:rPr lang="en-GB" b="1" i="0" u="none" strike="noStrike" dirty="0">
                <a:solidFill>
                  <a:srgbClr val="000000"/>
                </a:solidFill>
                <a:effectLst/>
              </a:rPr>
              <a:t>opposite directions</a:t>
            </a:r>
            <a:r>
              <a:rPr lang="en-GB" b="0" i="0" u="none" strike="noStrike" dirty="0">
                <a:solidFill>
                  <a:srgbClr val="000000"/>
                </a:solidFill>
                <a:effectLst/>
              </a:rPr>
              <a:t>.</a:t>
            </a:r>
          </a:p>
          <a:p>
            <a:r>
              <a:rPr lang="en-GB" b="0" i="0" u="none" strike="noStrike" dirty="0">
                <a:solidFill>
                  <a:srgbClr val="000000"/>
                </a:solidFill>
                <a:effectLst/>
              </a:rPr>
              <a:t>You can demonstrate this with the animation</a:t>
            </a:r>
          </a:p>
          <a:p>
            <a:r>
              <a:rPr lang="en-GB" b="0" i="0" u="none" strike="noStrike" dirty="0">
                <a:solidFill>
                  <a:srgbClr val="000000"/>
                </a:solidFill>
                <a:effectLst/>
              </a:rPr>
              <a:t>In this gear train, the black 36T turns one way (clockwise), the black 12T turns the other way (anticlockwise), the grey 28T is connected to the black 12T so turns the same way (anticlockwise), and the beige 20T turns opposite to the grey 28T (clockwise) so is now going in the same way as the first gear</a:t>
            </a:r>
          </a:p>
          <a:p>
            <a:pPr marL="158750" indent="0">
              <a:buNone/>
            </a:pPr>
            <a:br>
              <a:rPr lang="en-GB" b="0" i="0" u="none" strike="noStrike" dirty="0">
                <a:solidFill>
                  <a:srgbClr val="000000"/>
                </a:solidFill>
                <a:effectLst/>
              </a:rPr>
            </a:br>
            <a:r>
              <a:rPr lang="en-GB" b="1" i="0" u="none" strike="noStrike" dirty="0">
                <a:solidFill>
                  <a:srgbClr val="000000"/>
                </a:solidFill>
                <a:effectLst/>
              </a:rPr>
              <a:t>Tip for teaching:</a:t>
            </a:r>
          </a:p>
          <a:p>
            <a:r>
              <a:rPr lang="en-GB" b="0" i="0" u="none" strike="noStrike" dirty="0">
                <a:solidFill>
                  <a:srgbClr val="000000"/>
                </a:solidFill>
                <a:effectLst/>
              </a:rPr>
              <a:t>Relate it to a “double boost” in a racing game - first boost from the first gear pair, second boost from the second pair.</a:t>
            </a:r>
          </a:p>
          <a:p>
            <a:pPr marL="158750" indent="0">
              <a:buNone/>
            </a:pPr>
            <a:endParaRPr lang="en-GB" b="0" i="0" u="none" strike="noStrike" dirty="0">
              <a:solidFill>
                <a:srgbClr val="000000"/>
              </a:solidFill>
              <a:effectLst/>
            </a:endParaRPr>
          </a:p>
        </p:txBody>
      </p:sp>
    </p:spTree>
    <p:extLst>
      <p:ext uri="{BB962C8B-B14F-4D97-AF65-F5344CB8AC3E}">
        <p14:creationId xmlns:p14="http://schemas.microsoft.com/office/powerpoint/2010/main" val="1298263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28F98-3B3C-7E5C-ED42-6A67A6A336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ABF7D4-8EE7-17F0-CB95-45F4703F792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E8B4545-BA24-C5B2-A32D-BC8FBD68CFA6}"/>
              </a:ext>
            </a:extLst>
          </p:cNvPr>
          <p:cNvSpPr>
            <a:spLocks noGrp="1"/>
          </p:cNvSpPr>
          <p:nvPr>
            <p:ph type="body" idx="1"/>
          </p:nvPr>
        </p:nvSpPr>
        <p:spPr/>
        <p:txBody>
          <a:bodyPr/>
          <a:lstStyle/>
          <a:p>
            <a:r>
              <a:rPr lang="en-GB" b="1" dirty="0"/>
              <a:t>SPIKE STRONG</a:t>
            </a:r>
            <a:r>
              <a:rPr lang="en-GB" dirty="0"/>
              <a:t> has only </a:t>
            </a:r>
            <a:r>
              <a:rPr lang="en-GB" b="1" dirty="0"/>
              <a:t>two gears</a:t>
            </a:r>
            <a:r>
              <a:rPr lang="en-GB" dirty="0"/>
              <a:t> — one on the motor and one on the wheel axle. Because there’s just </a:t>
            </a:r>
            <a:r>
              <a:rPr lang="en-GB" b="1" dirty="0"/>
              <a:t>one gear mesh</a:t>
            </a:r>
            <a:r>
              <a:rPr lang="en-GB" dirty="0"/>
              <a:t>, the wheels turn in the </a:t>
            </a:r>
            <a:r>
              <a:rPr lang="en-GB" b="1" dirty="0"/>
              <a:t>opposite direction</a:t>
            </a:r>
            <a:r>
              <a:rPr lang="en-GB" dirty="0"/>
              <a:t> to the motor.</a:t>
            </a:r>
          </a:p>
          <a:p>
            <a:r>
              <a:rPr lang="en-GB" b="1" dirty="0"/>
              <a:t>SPIKE SPEEDY</a:t>
            </a:r>
            <a:r>
              <a:rPr lang="en-GB" dirty="0"/>
              <a:t> has </a:t>
            </a:r>
            <a:r>
              <a:rPr lang="en-GB" b="1" dirty="0"/>
              <a:t>four gears</a:t>
            </a:r>
            <a:r>
              <a:rPr lang="en-GB" dirty="0"/>
              <a:t> arranged in </a:t>
            </a:r>
            <a:r>
              <a:rPr lang="en-GB" b="1" dirty="0"/>
              <a:t>two pairs</a:t>
            </a:r>
            <a:r>
              <a:rPr lang="en-GB" dirty="0"/>
              <a:t>. Each mesh reverses direction, so with two reversals, the wheels end up turning the </a:t>
            </a:r>
            <a:r>
              <a:rPr lang="en-GB" b="1" dirty="0"/>
              <a:t>same way</a:t>
            </a:r>
            <a:r>
              <a:rPr lang="en-GB" dirty="0"/>
              <a:t> as the motor.</a:t>
            </a:r>
          </a:p>
          <a:p>
            <a:r>
              <a:rPr lang="en-GB" dirty="0"/>
              <a:t>This is why STRONG needs a </a:t>
            </a:r>
            <a:r>
              <a:rPr lang="en-GB" b="1" dirty="0"/>
              <a:t>negative speed</a:t>
            </a:r>
            <a:r>
              <a:rPr lang="en-GB" dirty="0"/>
              <a:t> in the program to move forward, while SPEEDY can use a positive speed.</a:t>
            </a:r>
          </a:p>
        </p:txBody>
      </p:sp>
    </p:spTree>
    <p:extLst>
      <p:ext uri="{BB962C8B-B14F-4D97-AF65-F5344CB8AC3E}">
        <p14:creationId xmlns:p14="http://schemas.microsoft.com/office/powerpoint/2010/main" val="1901993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GB" sz="1800" dirty="0">
                <a:solidFill>
                  <a:srgbClr val="000000"/>
                </a:solidFill>
                <a:effectLst/>
                <a:latin typeface="Montserrat" pitchFamily="2" charset="77"/>
                <a:ea typeface="Noto Sans Symbols"/>
                <a:cs typeface="Noto Sans Symbols"/>
              </a:rPr>
              <a:t>Explain that the class is going to explore the impact of gears by playing two ‘games’ with SPIKE SPEEDY and SPIKE STRONG</a:t>
            </a:r>
          </a:p>
        </p:txBody>
      </p:sp>
      <p:sp>
        <p:nvSpPr>
          <p:cNvPr id="4" name="Slide Number Placeholder 3"/>
          <p:cNvSpPr>
            <a:spLocks noGrp="1"/>
          </p:cNvSpPr>
          <p:nvPr>
            <p:ph type="sldNum" sz="quarter" idx="5"/>
          </p:nvPr>
        </p:nvSpPr>
        <p:spPr/>
        <p:txBody>
          <a:bodyPr/>
          <a:lstStyle/>
          <a:p>
            <a:fld id="{006BE02D-20C0-F840-AFAC-BEA99C74FDC2}" type="slidenum">
              <a:rPr lang="en-US" smtClean="0">
                <a:latin typeface="Montserrat" pitchFamily="2" charset="77"/>
              </a:rPr>
              <a:pPr/>
              <a:t>13</a:t>
            </a:fld>
            <a:endParaRPr lang="en-US" dirty="0">
              <a:latin typeface="Montserrat" pitchFamily="2" charset="77"/>
            </a:endParaRPr>
          </a:p>
        </p:txBody>
      </p:sp>
    </p:spTree>
    <p:extLst>
      <p:ext uri="{BB962C8B-B14F-4D97-AF65-F5344CB8AC3E}">
        <p14:creationId xmlns:p14="http://schemas.microsoft.com/office/powerpoint/2010/main" val="135061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a:extLst>
            <a:ext uri="{FF2B5EF4-FFF2-40B4-BE49-F238E27FC236}">
              <a16:creationId xmlns:a16="http://schemas.microsoft.com/office/drawing/2014/main" id="{7C7E6618-36C5-DF04-390F-3BF9159B3322}"/>
            </a:ext>
          </a:extLst>
        </p:cNvPr>
        <p:cNvGrpSpPr/>
        <p:nvPr/>
      </p:nvGrpSpPr>
      <p:grpSpPr>
        <a:xfrm>
          <a:off x="0" y="0"/>
          <a:ext cx="0" cy="0"/>
          <a:chOff x="0" y="0"/>
          <a:chExt cx="0" cy="0"/>
        </a:xfrm>
      </p:grpSpPr>
      <p:sp>
        <p:nvSpPr>
          <p:cNvPr id="188" name="Google Shape;188;g35d933e8bbf_0_44:notes">
            <a:extLst>
              <a:ext uri="{FF2B5EF4-FFF2-40B4-BE49-F238E27FC236}">
                <a16:creationId xmlns:a16="http://schemas.microsoft.com/office/drawing/2014/main" id="{D4445356-DDC1-75A2-416F-D4FF1478377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5d933e8bbf_0_44:notes">
            <a:extLst>
              <a:ext uri="{FF2B5EF4-FFF2-40B4-BE49-F238E27FC236}">
                <a16:creationId xmlns:a16="http://schemas.microsoft.com/office/drawing/2014/main" id="{718305F4-BFAB-2BD3-B26B-EC11E81D880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Introduce the SPIKE Sledge Experiment.</a:t>
            </a:r>
          </a:p>
        </p:txBody>
      </p:sp>
    </p:spTree>
    <p:extLst>
      <p:ext uri="{BB962C8B-B14F-4D97-AF65-F5344CB8AC3E}">
        <p14:creationId xmlns:p14="http://schemas.microsoft.com/office/powerpoint/2010/main" val="3254605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GB" b="1" dirty="0"/>
              <a:t>SET UP RACETRACK – two lines 2 metres apart.</a:t>
            </a:r>
          </a:p>
          <a:p>
            <a:endParaRPr lang="en-GB" b="1" dirty="0"/>
          </a:p>
          <a:p>
            <a:pPr marL="158750" indent="0">
              <a:buNone/>
            </a:pPr>
            <a:r>
              <a:rPr lang="en-GB" b="1" dirty="0"/>
              <a:t>AFTER EXPERIMENT ONE…</a:t>
            </a:r>
            <a:endParaRPr lang="en-GB" dirty="0"/>
          </a:p>
          <a:p>
            <a:r>
              <a:rPr lang="en-GB" dirty="0"/>
              <a:t>Highlight that with a light load, </a:t>
            </a:r>
            <a:r>
              <a:rPr lang="en-GB" b="1" dirty="0"/>
              <a:t>speed is the advantage</a:t>
            </a:r>
            <a:r>
              <a:rPr lang="en-GB" dirty="0"/>
              <a:t> - less torque is needed, so SPIKE SPEEDY’S gearing-up design works well.</a:t>
            </a:r>
          </a:p>
          <a:p>
            <a:r>
              <a:rPr lang="en-GB" dirty="0"/>
              <a:t>Emphasise how </a:t>
            </a:r>
            <a:r>
              <a:rPr lang="en-GB" b="1" dirty="0"/>
              <a:t>gear choice changes performance</a:t>
            </a:r>
            <a:r>
              <a:rPr lang="en-GB" dirty="0"/>
              <a:t>, and that different setups are better for different tasks.</a:t>
            </a:r>
          </a:p>
          <a:p>
            <a:r>
              <a:rPr lang="en-GB" dirty="0"/>
              <a:t>Reinforce the key idea: </a:t>
            </a:r>
            <a:r>
              <a:rPr lang="en-GB" b="1" dirty="0"/>
              <a:t>gearing up increases speed but reduces turning force</a:t>
            </a:r>
            <a:r>
              <a:rPr lang="en-GB" dirty="0"/>
              <a:t>.</a:t>
            </a:r>
          </a:p>
        </p:txBody>
      </p:sp>
    </p:spTree>
    <p:extLst>
      <p:ext uri="{BB962C8B-B14F-4D97-AF65-F5344CB8AC3E}">
        <p14:creationId xmlns:p14="http://schemas.microsoft.com/office/powerpoint/2010/main" val="2887702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1A28E-9ECC-DB57-6F6F-6A34EFBF82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DFB9BB-B650-AAFB-33DE-989CB0795EF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F269D19-CD9A-38A1-7D0A-2DBD8905192D}"/>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r>
              <a:rPr lang="en-GB" b="1" dirty="0"/>
              <a:t>AFTER EXPERIMENT TWO…</a:t>
            </a:r>
            <a:endParaRPr lang="en-GB" dirty="0"/>
          </a:p>
          <a:p>
            <a:r>
              <a:rPr lang="en-GB" dirty="0"/>
              <a:t>Point out that with a medium load, the race is </a:t>
            </a:r>
            <a:r>
              <a:rPr lang="en-GB" b="1" dirty="0"/>
              <a:t>more balanced</a:t>
            </a:r>
            <a:r>
              <a:rPr lang="en-GB" dirty="0"/>
              <a:t> — speed and torque both matter.</a:t>
            </a:r>
          </a:p>
          <a:p>
            <a:r>
              <a:rPr lang="en-GB" dirty="0"/>
              <a:t>Encourage pupils to notice if</a:t>
            </a:r>
            <a:r>
              <a:rPr lang="en-GB" b="1" dirty="0"/>
              <a:t> SPIKE SPEEDY slowed down more</a:t>
            </a:r>
            <a:r>
              <a:rPr lang="en-GB" dirty="0"/>
              <a:t> or if </a:t>
            </a:r>
            <a:r>
              <a:rPr lang="en-GB" b="1" dirty="0"/>
              <a:t>SPIKE</a:t>
            </a:r>
            <a:r>
              <a:rPr lang="en-GB" dirty="0"/>
              <a:t> </a:t>
            </a:r>
            <a:r>
              <a:rPr lang="en-GB" b="1" dirty="0"/>
              <a:t>STRONG caught up</a:t>
            </a:r>
            <a:r>
              <a:rPr lang="en-GB" dirty="0"/>
              <a:t> compared to the lighter load race.</a:t>
            </a:r>
          </a:p>
          <a:p>
            <a:r>
              <a:rPr lang="en-GB" dirty="0"/>
              <a:t>Reinforce that </a:t>
            </a:r>
            <a:r>
              <a:rPr lang="en-GB" b="1" dirty="0"/>
              <a:t>gear setup affects how well a robot copes with extra weight</a:t>
            </a:r>
            <a:r>
              <a:rPr lang="en-GB" dirty="0"/>
              <a:t>, not just how fast it can go.</a:t>
            </a:r>
          </a:p>
        </p:txBody>
      </p:sp>
    </p:spTree>
    <p:extLst>
      <p:ext uri="{BB962C8B-B14F-4D97-AF65-F5344CB8AC3E}">
        <p14:creationId xmlns:p14="http://schemas.microsoft.com/office/powerpoint/2010/main" val="3103310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r>
              <a:rPr lang="en-GB" b="1" dirty="0"/>
              <a:t>AFTER EXPERIMENT THREE…</a:t>
            </a:r>
            <a:endParaRPr lang="en-GB" b="0" i="0" u="none" strike="noStrike" dirty="0">
              <a:solidFill>
                <a:srgbClr val="000000"/>
              </a:solidFill>
              <a:effectLst/>
            </a:endParaRPr>
          </a:p>
          <a:p>
            <a:r>
              <a:rPr lang="en-GB" b="0" i="0" u="none" strike="noStrike" dirty="0">
                <a:solidFill>
                  <a:srgbClr val="000000"/>
                </a:solidFill>
                <a:effectLst/>
              </a:rPr>
              <a:t>Highlight that with a heavy load, </a:t>
            </a:r>
            <a:r>
              <a:rPr lang="en-GB" b="1" i="0" u="none" strike="noStrike" dirty="0">
                <a:solidFill>
                  <a:srgbClr val="000000"/>
                </a:solidFill>
                <a:effectLst/>
              </a:rPr>
              <a:t>torque becomes the key advantage</a:t>
            </a:r>
            <a:r>
              <a:rPr lang="en-GB" b="0" i="0" u="none" strike="noStrike" dirty="0">
                <a:solidFill>
                  <a:srgbClr val="000000"/>
                </a:solidFill>
                <a:effectLst/>
              </a:rPr>
              <a:t>, and SPIKE STRONG’S gearing-down design provides the extra turning force needed to get moving.</a:t>
            </a:r>
          </a:p>
          <a:p>
            <a:r>
              <a:rPr lang="en-GB" b="0" i="0" u="none" strike="noStrike" dirty="0">
                <a:solidFill>
                  <a:srgbClr val="000000"/>
                </a:solidFill>
                <a:effectLst/>
              </a:rPr>
              <a:t>Point out that </a:t>
            </a:r>
            <a:r>
              <a:rPr lang="en-GB" b="1" i="0" u="none" strike="noStrike" dirty="0">
                <a:solidFill>
                  <a:srgbClr val="000000"/>
                </a:solidFill>
                <a:effectLst/>
              </a:rPr>
              <a:t>SPIKE SPEEDY may not have had enough strength/torque</a:t>
            </a:r>
            <a:r>
              <a:rPr lang="en-GB" b="0" i="0" u="none" strike="noStrike" dirty="0">
                <a:solidFill>
                  <a:srgbClr val="000000"/>
                </a:solidFill>
                <a:effectLst/>
              </a:rPr>
              <a:t> to overcome the starting resistance - a real-world example of why strong gearing is used in machinery for heavy work.</a:t>
            </a:r>
          </a:p>
          <a:p>
            <a:endParaRPr lang="en-GB" b="0" i="0" u="none" strike="noStrike" dirty="0">
              <a:solidFill>
                <a:srgbClr val="000000"/>
              </a:solidFill>
              <a:effectLst/>
            </a:endParaRPr>
          </a:p>
          <a:p>
            <a:pPr marL="158750" indent="0">
              <a:buNone/>
            </a:pPr>
            <a:r>
              <a:rPr lang="en-GB" b="1" i="0" u="none" strike="noStrike" dirty="0">
                <a:solidFill>
                  <a:srgbClr val="000000"/>
                </a:solidFill>
                <a:effectLst/>
              </a:rPr>
              <a:t>(OPTIONAL) Next Steps for Teaching:</a:t>
            </a:r>
            <a:endParaRPr lang="en-GB" b="0" i="0" u="none" strike="noStrike" dirty="0">
              <a:solidFill>
                <a:srgbClr val="000000"/>
              </a:solidFill>
              <a:effectLst/>
            </a:endParaRPr>
          </a:p>
          <a:p>
            <a:r>
              <a:rPr lang="en-GB" b="1" dirty="0"/>
              <a:t>Investigate the tipping point:</a:t>
            </a:r>
            <a:r>
              <a:rPr lang="en-GB" dirty="0"/>
              <a:t> Gradually increase the weight in smaller steps to find the </a:t>
            </a:r>
            <a:r>
              <a:rPr lang="en-GB" b="1" dirty="0"/>
              <a:t>exact load where SPIKE SPEEDY stops moving</a:t>
            </a:r>
            <a:r>
              <a:rPr lang="en-GB" dirty="0"/>
              <a:t> — great for talking about limits and measurement.</a:t>
            </a:r>
          </a:p>
          <a:p>
            <a:r>
              <a:rPr lang="en-GB" b="1" dirty="0"/>
              <a:t>Time the races:</a:t>
            </a:r>
            <a:r>
              <a:rPr lang="en-GB" dirty="0"/>
              <a:t> Use stopwatches to record how long each robot takes for the same load, then make a </a:t>
            </a:r>
            <a:r>
              <a:rPr lang="en-GB" b="1" dirty="0"/>
              <a:t>bar chart</a:t>
            </a:r>
            <a:r>
              <a:rPr lang="en-GB" dirty="0"/>
              <a:t> to compare performance.</a:t>
            </a:r>
          </a:p>
          <a:p>
            <a:r>
              <a:rPr lang="en-GB" b="1" dirty="0"/>
              <a:t>Change the gear setup:</a:t>
            </a:r>
            <a:r>
              <a:rPr lang="en-GB" dirty="0"/>
              <a:t> Let pupils swap gears on the robots and </a:t>
            </a:r>
            <a:r>
              <a:rPr lang="en-GB" b="1" dirty="0"/>
              <a:t>predict</a:t>
            </a:r>
            <a:r>
              <a:rPr lang="en-GB" dirty="0"/>
              <a:t> how it will affect speed and strength.</a:t>
            </a:r>
          </a:p>
          <a:p>
            <a:r>
              <a:rPr lang="en-GB" b="1" dirty="0"/>
              <a:t>Explore friction:</a:t>
            </a:r>
            <a:r>
              <a:rPr lang="en-GB" dirty="0"/>
              <a:t> Try the same loads on different surfaces (carpet, wood, smooth plastic) and discuss how surface resistance affects performance.</a:t>
            </a:r>
          </a:p>
          <a:p>
            <a:r>
              <a:rPr lang="en-GB" b="1" dirty="0"/>
              <a:t>Real-world links:</a:t>
            </a:r>
            <a:r>
              <a:rPr lang="en-GB" dirty="0"/>
              <a:t> Compare to bicycles, cars, or construction vehicles, and discuss why engineers choose different gear ratios for different jobs.</a:t>
            </a:r>
          </a:p>
          <a:p>
            <a:r>
              <a:rPr lang="en-GB" b="1" dirty="0"/>
              <a:t>Maths connection:</a:t>
            </a:r>
            <a:r>
              <a:rPr lang="en-GB" dirty="0"/>
              <a:t> Have pupils calculate ratios and speeds, reinforcing multiplication and division skills.</a:t>
            </a:r>
          </a:p>
          <a:p>
            <a:endParaRPr lang="en-US" dirty="0"/>
          </a:p>
        </p:txBody>
      </p:sp>
    </p:spTree>
    <p:extLst>
      <p:ext uri="{BB962C8B-B14F-4D97-AF65-F5344CB8AC3E}">
        <p14:creationId xmlns:p14="http://schemas.microsoft.com/office/powerpoint/2010/main" val="9062270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AC5E3-A6D6-850A-7D14-D69775978B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141B1-221D-B056-DC71-234AC42AC9E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DF9330E-E554-5BB2-2F8B-5D69D0645977}"/>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SET UP A RAMP (card, wood, table) – using the angle specified</a:t>
            </a:r>
            <a:endParaRPr lang="en-GB" dirty="0"/>
          </a:p>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endParaRPr lang="en-GB" b="1" dirty="0"/>
          </a:p>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r>
              <a:rPr lang="en-GB" b="1" dirty="0"/>
              <a:t>AFTER EXPERIMENT FOUR…</a:t>
            </a:r>
            <a:endParaRPr lang="en-GB" b="0" i="0" u="none" strike="noStrike" dirty="0">
              <a:solidFill>
                <a:srgbClr val="000000"/>
              </a:solidFill>
              <a:effectLst/>
            </a:endParaRPr>
          </a:p>
          <a:p>
            <a:r>
              <a:rPr lang="en-GB" dirty="0"/>
              <a:t>Point out that the ramp causes more of the robot’s </a:t>
            </a:r>
            <a:r>
              <a:rPr lang="en-GB" b="1" dirty="0"/>
              <a:t>weight</a:t>
            </a:r>
            <a:r>
              <a:rPr lang="en-GB" dirty="0"/>
              <a:t> to add</a:t>
            </a:r>
            <a:r>
              <a:rPr lang="en-GB" b="1" dirty="0"/>
              <a:t> resistance</a:t>
            </a:r>
            <a:r>
              <a:rPr lang="en-GB" dirty="0"/>
              <a:t>, so the robots now need both forward movement and </a:t>
            </a:r>
            <a:r>
              <a:rPr lang="en-GB" b="1" dirty="0"/>
              <a:t>extra strength/torque</a:t>
            </a:r>
            <a:r>
              <a:rPr lang="en-GB" dirty="0"/>
              <a:t> to push uphill</a:t>
            </a:r>
          </a:p>
          <a:p>
            <a:r>
              <a:rPr lang="en-GB" dirty="0"/>
              <a:t>Encourage pupils to notice if </a:t>
            </a:r>
            <a:r>
              <a:rPr lang="en-GB" b="1" dirty="0"/>
              <a:t>SPEEDY slowed down</a:t>
            </a:r>
            <a:r>
              <a:rPr lang="en-GB" dirty="0"/>
              <a:t> more on the incline or if </a:t>
            </a:r>
            <a:r>
              <a:rPr lang="en-GB" b="1" dirty="0"/>
              <a:t>STRONG’S extra torque</a:t>
            </a:r>
            <a:r>
              <a:rPr lang="en-GB" dirty="0"/>
              <a:t> helped it climb steadily</a:t>
            </a:r>
          </a:p>
          <a:p>
            <a:r>
              <a:rPr lang="en-GB" dirty="0"/>
              <a:t>Link to real-life examples like </a:t>
            </a:r>
            <a:r>
              <a:rPr lang="en-GB" b="1" dirty="0"/>
              <a:t>cycling uphill</a:t>
            </a:r>
            <a:r>
              <a:rPr lang="en-GB" dirty="0"/>
              <a:t> or </a:t>
            </a:r>
            <a:r>
              <a:rPr lang="en-GB" b="1" dirty="0"/>
              <a:t>cars climbing hills</a:t>
            </a:r>
            <a:r>
              <a:rPr lang="en-GB" dirty="0"/>
              <a:t>, where lower gears give more strength to overcome slopes</a:t>
            </a:r>
          </a:p>
        </p:txBody>
      </p:sp>
    </p:spTree>
    <p:extLst>
      <p:ext uri="{BB962C8B-B14F-4D97-AF65-F5344CB8AC3E}">
        <p14:creationId xmlns:p14="http://schemas.microsoft.com/office/powerpoint/2010/main" val="2094081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68865-AB5C-42BB-59BA-A48955AEA0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316A9-6E30-627A-1115-E5697079284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AB50A36-67D6-2DAE-D62F-21C3479AB2E7}"/>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AFTER EXPERIMENT FIVE…</a:t>
            </a:r>
            <a:endParaRPr lang="en-GB" dirty="0"/>
          </a:p>
          <a:p>
            <a:r>
              <a:rPr lang="en-GB" dirty="0"/>
              <a:t>Highlight that the steeper ramp increases the effect of gravity, so </a:t>
            </a:r>
            <a:r>
              <a:rPr lang="en-GB" b="1" dirty="0"/>
              <a:t>more torque is needed</a:t>
            </a:r>
            <a:r>
              <a:rPr lang="en-GB" dirty="0"/>
              <a:t> to keep moving</a:t>
            </a:r>
          </a:p>
          <a:p>
            <a:r>
              <a:rPr lang="en-GB" dirty="0"/>
              <a:t>Draw attention to any change in behaviour — for example, </a:t>
            </a:r>
            <a:r>
              <a:rPr lang="en-GB" b="1" dirty="0"/>
              <a:t>SPIKE SPEEDY slowing right down or stopping</a:t>
            </a:r>
            <a:r>
              <a:rPr lang="en-GB" dirty="0"/>
              <a:t>, while </a:t>
            </a:r>
            <a:r>
              <a:rPr lang="en-GB" b="1" dirty="0"/>
              <a:t>SPIKE STRONG keeps climbing steadily</a:t>
            </a:r>
            <a:endParaRPr lang="en-GB" dirty="0"/>
          </a:p>
          <a:p>
            <a:r>
              <a:rPr lang="en-GB" dirty="0"/>
              <a:t>Link to real-world situations where steep hills require </a:t>
            </a:r>
            <a:r>
              <a:rPr lang="en-GB" b="1" dirty="0"/>
              <a:t>lower gears</a:t>
            </a:r>
            <a:r>
              <a:rPr lang="en-GB" dirty="0"/>
              <a:t> in bikes or vehicles to provide enough turning force</a:t>
            </a:r>
          </a:p>
        </p:txBody>
      </p:sp>
    </p:spTree>
    <p:extLst>
      <p:ext uri="{BB962C8B-B14F-4D97-AF65-F5344CB8AC3E}">
        <p14:creationId xmlns:p14="http://schemas.microsoft.com/office/powerpoint/2010/main" val="2337859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1de95a381e3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1de95a381e3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Celebrate the success pupils have had in Coding Success 5 so far!</a:t>
            </a:r>
          </a:p>
          <a:p>
            <a:pPr marL="171450" lvl="0" indent="-171450" algn="l" rtl="0">
              <a:spcBef>
                <a:spcPts val="0"/>
              </a:spcBef>
              <a:spcAft>
                <a:spcPts val="0"/>
              </a:spcAft>
            </a:pPr>
            <a:r>
              <a:rPr lang="en-GB" dirty="0"/>
              <a:t>Introduce Mission 4</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A5DCA-C858-BE6F-4DAC-7932DB85CC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3EF37-DDB3-DBF1-68D3-5CE1657197A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C714CF9-F705-4C24-A003-F5A1B9A08F29}"/>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AFTER EXPERIMENT SIX…</a:t>
            </a:r>
            <a:endParaRPr lang="en-GB" dirty="0"/>
          </a:p>
          <a:p>
            <a:r>
              <a:rPr lang="en-GB" dirty="0"/>
              <a:t>Emphasise that at very steep angles, the effect of gravity is </a:t>
            </a:r>
            <a:r>
              <a:rPr lang="en-GB" b="1" dirty="0"/>
              <a:t>much stronger than the robot’s forward push</a:t>
            </a:r>
            <a:r>
              <a:rPr lang="en-GB" dirty="0"/>
              <a:t>, so </a:t>
            </a:r>
            <a:r>
              <a:rPr lang="en-GB" b="1" dirty="0"/>
              <a:t>high torque is essential</a:t>
            </a:r>
            <a:r>
              <a:rPr lang="en-GB" dirty="0"/>
              <a:t>.</a:t>
            </a:r>
          </a:p>
          <a:p>
            <a:r>
              <a:rPr lang="en-GB" dirty="0"/>
              <a:t>Point out that </a:t>
            </a:r>
            <a:r>
              <a:rPr lang="en-GB" b="1" dirty="0"/>
              <a:t>SPIKE SPEEDY’S gearing-up</a:t>
            </a:r>
            <a:r>
              <a:rPr lang="en-GB" dirty="0"/>
              <a:t> sacrifices torque, which is why it may barely move or stall completely.</a:t>
            </a:r>
          </a:p>
          <a:p>
            <a:r>
              <a:rPr lang="en-GB" dirty="0"/>
              <a:t>Show how </a:t>
            </a:r>
            <a:r>
              <a:rPr lang="en-GB" b="1" dirty="0"/>
              <a:t>SPIKE STRONG’S gearing-down</a:t>
            </a:r>
            <a:r>
              <a:rPr lang="en-GB" dirty="0"/>
              <a:t> gives it the torque needed to keep turning the wheels, even on steep slopes.</a:t>
            </a:r>
          </a:p>
          <a:p>
            <a:r>
              <a:rPr lang="en-GB" dirty="0"/>
              <a:t>Connect to real-life examples such as </a:t>
            </a:r>
            <a:r>
              <a:rPr lang="en-GB" b="1" dirty="0"/>
              <a:t>trucks using low gear on steep roads</a:t>
            </a:r>
            <a:r>
              <a:rPr lang="en-GB" dirty="0"/>
              <a:t> or </a:t>
            </a:r>
            <a:r>
              <a:rPr lang="en-GB" b="1" dirty="0"/>
              <a:t>cyclists standing up and shifting to low gear</a:t>
            </a:r>
            <a:r>
              <a:rPr lang="en-GB" dirty="0"/>
              <a:t> to power up hills.</a:t>
            </a:r>
          </a:p>
          <a:p>
            <a:pPr marL="158750" indent="0">
              <a:buNone/>
            </a:pPr>
            <a:endParaRPr lang="en-GB"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i="0" u="none" strike="noStrike" dirty="0">
                <a:solidFill>
                  <a:srgbClr val="000000"/>
                </a:solidFill>
                <a:effectLst/>
              </a:rPr>
              <a:t>(OPTIONAL): Next Steps for Teaching:</a:t>
            </a:r>
            <a:endParaRPr lang="en-GB" dirty="0"/>
          </a:p>
          <a:p>
            <a:pPr marL="158750" indent="0">
              <a:buNone/>
            </a:pPr>
            <a:r>
              <a:rPr lang="en-GB" b="1" i="0" u="none" strike="noStrike" dirty="0">
                <a:solidFill>
                  <a:srgbClr val="000000"/>
                </a:solidFill>
                <a:effectLst/>
              </a:rPr>
              <a:t>1. Vary the load on the ramp</a:t>
            </a:r>
            <a:endParaRPr lang="en-GB" b="0" i="0" u="none" strike="noStrike" dirty="0">
              <a:solidFill>
                <a:srgbClr val="000000"/>
              </a:solidFill>
              <a:effectLst/>
            </a:endParaRPr>
          </a:p>
          <a:p>
            <a:r>
              <a:rPr lang="en-GB" b="0" i="0" u="none" strike="noStrike" dirty="0">
                <a:solidFill>
                  <a:srgbClr val="000000"/>
                </a:solidFill>
                <a:effectLst/>
              </a:rPr>
              <a:t>Try the same ramp angles with different weights added to the robot to see how speed and torque interact with gravity and load.</a:t>
            </a:r>
          </a:p>
          <a:p>
            <a:r>
              <a:rPr lang="en-GB" b="0" i="0" u="none" strike="noStrike" dirty="0">
                <a:solidFill>
                  <a:srgbClr val="000000"/>
                </a:solidFill>
                <a:effectLst/>
              </a:rPr>
              <a:t>Pupils can predict which robot will succeed or fail at each combination.</a:t>
            </a:r>
          </a:p>
          <a:p>
            <a:pPr marL="158750" indent="0">
              <a:buNone/>
            </a:pPr>
            <a:r>
              <a:rPr lang="en-GB" b="1" i="0" u="none" strike="noStrike" dirty="0">
                <a:solidFill>
                  <a:srgbClr val="000000"/>
                </a:solidFill>
                <a:effectLst/>
              </a:rPr>
              <a:t>2. Measure performance</a:t>
            </a:r>
            <a:endParaRPr lang="en-GB" b="0" i="0" u="none" strike="noStrike" dirty="0">
              <a:solidFill>
                <a:srgbClr val="000000"/>
              </a:solidFill>
              <a:effectLst/>
            </a:endParaRPr>
          </a:p>
          <a:p>
            <a:r>
              <a:rPr lang="en-GB" b="0" i="0" u="none" strike="noStrike" dirty="0">
                <a:solidFill>
                  <a:srgbClr val="000000"/>
                </a:solidFill>
                <a:effectLst/>
              </a:rPr>
              <a:t>Time how long each robot takes to reach the top at different ramp angles.</a:t>
            </a:r>
          </a:p>
          <a:p>
            <a:r>
              <a:rPr lang="en-GB" b="0" i="0" u="none" strike="noStrike" dirty="0">
                <a:solidFill>
                  <a:srgbClr val="000000"/>
                </a:solidFill>
                <a:effectLst/>
              </a:rPr>
              <a:t>Plot a graph of ramp angle vs time or vs “success/failure” to make patterns visible.</a:t>
            </a:r>
          </a:p>
          <a:p>
            <a:pPr marL="158750" indent="0">
              <a:buNone/>
            </a:pPr>
            <a:r>
              <a:rPr lang="en-GB" b="1" i="0" u="none" strike="noStrike" dirty="0">
                <a:solidFill>
                  <a:srgbClr val="000000"/>
                </a:solidFill>
                <a:effectLst/>
              </a:rPr>
              <a:t>3. Change the gearing</a:t>
            </a:r>
            <a:endParaRPr lang="en-GB" b="0" i="0" u="none" strike="noStrike" dirty="0">
              <a:solidFill>
                <a:srgbClr val="000000"/>
              </a:solidFill>
              <a:effectLst/>
            </a:endParaRPr>
          </a:p>
          <a:p>
            <a:r>
              <a:rPr lang="en-GB" b="0" i="0" u="none" strike="noStrike" dirty="0">
                <a:solidFill>
                  <a:srgbClr val="000000"/>
                </a:solidFill>
                <a:effectLst/>
              </a:rPr>
              <a:t>Let pupils swap gears on SPIKE SPEEDY or SPIKE STRONG and re-test to see how gear ratios change climbing ability.</a:t>
            </a:r>
          </a:p>
          <a:p>
            <a:pPr marL="158750" indent="0">
              <a:buNone/>
            </a:pPr>
            <a:r>
              <a:rPr lang="en-GB" b="1" i="0" u="none" strike="noStrike" dirty="0">
                <a:solidFill>
                  <a:srgbClr val="000000"/>
                </a:solidFill>
                <a:effectLst/>
              </a:rPr>
              <a:t>4. Explore friction</a:t>
            </a:r>
            <a:endParaRPr lang="en-GB" b="0" i="0" u="none" strike="noStrike" dirty="0">
              <a:solidFill>
                <a:srgbClr val="000000"/>
              </a:solidFill>
              <a:effectLst/>
            </a:endParaRPr>
          </a:p>
          <a:p>
            <a:r>
              <a:rPr lang="en-GB" b="0" i="0" u="none" strike="noStrike" dirty="0">
                <a:solidFill>
                  <a:srgbClr val="000000"/>
                </a:solidFill>
                <a:effectLst/>
              </a:rPr>
              <a:t>Test on ramps with different surfaces (smooth plastic, carpet, sandpaper) to see how grip affects the result.</a:t>
            </a:r>
          </a:p>
          <a:p>
            <a:pPr marL="158750" indent="0">
              <a:buNone/>
            </a:pPr>
            <a:r>
              <a:rPr lang="en-GB" b="1" i="0" u="none" strike="noStrike" dirty="0">
                <a:solidFill>
                  <a:srgbClr val="000000"/>
                </a:solidFill>
                <a:effectLst/>
              </a:rPr>
              <a:t>5. Real-world link</a:t>
            </a:r>
            <a:endParaRPr lang="en-GB" b="0" i="0" u="none" strike="noStrike" dirty="0">
              <a:solidFill>
                <a:srgbClr val="000000"/>
              </a:solidFill>
              <a:effectLst/>
            </a:endParaRPr>
          </a:p>
          <a:p>
            <a:r>
              <a:rPr lang="en-GB" b="0" i="0" u="none" strike="noStrike" dirty="0">
                <a:solidFill>
                  <a:srgbClr val="000000"/>
                </a:solidFill>
                <a:effectLst/>
              </a:rPr>
              <a:t>Compare the robots’ behaviour to cars, trucks, and bikes on hills — why do vehicles use lower gears for steep climbs?</a:t>
            </a:r>
          </a:p>
          <a:p>
            <a:endParaRPr lang="en-GB" dirty="0"/>
          </a:p>
        </p:txBody>
      </p:sp>
    </p:spTree>
    <p:extLst>
      <p:ext uri="{BB962C8B-B14F-4D97-AF65-F5344CB8AC3E}">
        <p14:creationId xmlns:p14="http://schemas.microsoft.com/office/powerpoint/2010/main" val="7601082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FFE9D-AF0B-90B1-2770-E8F1143729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917030-D6B0-9697-7FCD-084C676FF52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9AF481D-A156-3F8E-B666-42CED8F289CB}"/>
              </a:ext>
            </a:extLst>
          </p:cNvPr>
          <p:cNvSpPr>
            <a:spLocks noGrp="1"/>
          </p:cNvSpPr>
          <p:nvPr>
            <p:ph type="body" idx="1"/>
          </p:nvPr>
        </p:nvSpPr>
        <p:spPr/>
        <p:txBody>
          <a:bodyPr/>
          <a:lstStyle/>
          <a:p>
            <a:r>
              <a:rPr lang="en-US" dirty="0"/>
              <a:t>Give an overview of the key outcomes of the experiments</a:t>
            </a:r>
          </a:p>
        </p:txBody>
      </p:sp>
      <p:sp>
        <p:nvSpPr>
          <p:cNvPr id="4" name="Slide Number Placeholder 3">
            <a:extLst>
              <a:ext uri="{FF2B5EF4-FFF2-40B4-BE49-F238E27FC236}">
                <a16:creationId xmlns:a16="http://schemas.microsoft.com/office/drawing/2014/main" id="{C4267249-6DB6-5506-A1CE-C49627531207}"/>
              </a:ext>
            </a:extLst>
          </p:cNvPr>
          <p:cNvSpPr>
            <a:spLocks noGrp="1"/>
          </p:cNvSpPr>
          <p:nvPr>
            <p:ph type="sldNum" sz="quarter" idx="5"/>
          </p:nvPr>
        </p:nvSpPr>
        <p:spPr/>
        <p:txBody>
          <a:bodyPr/>
          <a:lstStyle/>
          <a:p>
            <a:fld id="{006BE02D-20C0-F840-AFAC-BEA99C74FDC2}" type="slidenum">
              <a:rPr lang="en-US" smtClean="0">
                <a:latin typeface="Montserrat" pitchFamily="2" charset="77"/>
              </a:rPr>
              <a:pPr/>
              <a:t>21</a:t>
            </a:fld>
            <a:endParaRPr lang="en-US" dirty="0">
              <a:latin typeface="Montserrat" pitchFamily="2" charset="77"/>
            </a:endParaRPr>
          </a:p>
        </p:txBody>
      </p:sp>
    </p:spTree>
    <p:extLst>
      <p:ext uri="{BB962C8B-B14F-4D97-AF65-F5344CB8AC3E}">
        <p14:creationId xmlns:p14="http://schemas.microsoft.com/office/powerpoint/2010/main" val="29903835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A491F-5DB4-6B7D-A317-59872AAEBD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B55622-2582-C3A7-1B8C-1925E11F710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6BCC8CA-544A-011C-066B-01BF5538E8DB}"/>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en-US" dirty="0"/>
              <a:t>Briefly review the Aim of Mission 4</a:t>
            </a:r>
          </a:p>
        </p:txBody>
      </p:sp>
      <p:sp>
        <p:nvSpPr>
          <p:cNvPr id="4" name="Slide Number Placeholder 3">
            <a:extLst>
              <a:ext uri="{FF2B5EF4-FFF2-40B4-BE49-F238E27FC236}">
                <a16:creationId xmlns:a16="http://schemas.microsoft.com/office/drawing/2014/main" id="{EE8D222D-572F-346E-5927-F8924EC65608}"/>
              </a:ext>
            </a:extLst>
          </p:cNvPr>
          <p:cNvSpPr>
            <a:spLocks noGrp="1"/>
          </p:cNvSpPr>
          <p:nvPr>
            <p:ph type="sldNum" sz="quarter" idx="5"/>
          </p:nvPr>
        </p:nvSpPr>
        <p:spPr/>
        <p:txBody>
          <a:bodyPr/>
          <a:lstStyle/>
          <a:p>
            <a:fld id="{006BE02D-20C0-F840-AFAC-BEA99C74FDC2}" type="slidenum">
              <a:rPr lang="en-US" smtClean="0">
                <a:latin typeface="Montserrat" pitchFamily="2" charset="77"/>
              </a:rPr>
              <a:pPr/>
              <a:t>22</a:t>
            </a:fld>
            <a:endParaRPr lang="en-US" dirty="0">
              <a:latin typeface="Montserrat" pitchFamily="2" charset="77"/>
            </a:endParaRPr>
          </a:p>
        </p:txBody>
      </p:sp>
    </p:spTree>
    <p:extLst>
      <p:ext uri="{BB962C8B-B14F-4D97-AF65-F5344CB8AC3E}">
        <p14:creationId xmlns:p14="http://schemas.microsoft.com/office/powerpoint/2010/main" val="871991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1" dirty="0"/>
              <a:t>Reminder of key outcomes of the 4 Missions:</a:t>
            </a:r>
          </a:p>
          <a:p>
            <a:pPr algn="l"/>
            <a:r>
              <a:rPr lang="en-GB" b="1" i="0" u="none" strike="noStrike" dirty="0">
                <a:solidFill>
                  <a:srgbClr val="000000"/>
                </a:solidFill>
                <a:effectLst/>
              </a:rPr>
              <a:t>Mission 1 – Human Attributes:</a:t>
            </a:r>
            <a:br>
              <a:rPr lang="en-GB" b="0" i="0" u="none" strike="noStrike" dirty="0">
                <a:solidFill>
                  <a:srgbClr val="000000"/>
                </a:solidFill>
                <a:effectLst/>
              </a:rPr>
            </a:br>
            <a:r>
              <a:rPr lang="en-GB" b="0" i="0" u="none" strike="noStrike" dirty="0">
                <a:solidFill>
                  <a:srgbClr val="000000"/>
                </a:solidFill>
                <a:effectLst/>
              </a:rPr>
              <a:t>Tested reaction times to light and sound, building awareness of human reactions, processing speed and decision-making under pressure.</a:t>
            </a:r>
          </a:p>
          <a:p>
            <a:pPr algn="l"/>
            <a:r>
              <a:rPr lang="en-GB" b="1" i="0" u="none" strike="noStrike" dirty="0">
                <a:solidFill>
                  <a:srgbClr val="000000"/>
                </a:solidFill>
                <a:effectLst/>
              </a:rPr>
              <a:t>Mission 2 – Movement &amp; Mechanical Advantage</a:t>
            </a:r>
            <a:br>
              <a:rPr lang="en-GB" b="0" i="0" u="none" strike="noStrike" dirty="0">
                <a:solidFill>
                  <a:srgbClr val="000000"/>
                </a:solidFill>
                <a:effectLst/>
              </a:rPr>
            </a:br>
            <a:r>
              <a:rPr lang="en-GB" b="0" i="0" u="none" strike="noStrike" dirty="0">
                <a:solidFill>
                  <a:srgbClr val="000000"/>
                </a:solidFill>
                <a:effectLst/>
              </a:rPr>
              <a:t>Programmed robots to navigate a mat at a smart speed, introducing the concept of mechanical advantage through different attachments.</a:t>
            </a:r>
          </a:p>
          <a:p>
            <a:pPr algn="l"/>
            <a:r>
              <a:rPr lang="en-GB" b="1" i="0" u="none" strike="noStrike" dirty="0">
                <a:solidFill>
                  <a:srgbClr val="000000"/>
                </a:solidFill>
                <a:effectLst/>
              </a:rPr>
              <a:t>Mission 3 – Technical Advantage:</a:t>
            </a:r>
            <a:br>
              <a:rPr lang="en-GB" b="0" i="0" u="none" strike="noStrike" dirty="0">
                <a:solidFill>
                  <a:srgbClr val="000000"/>
                </a:solidFill>
                <a:effectLst/>
              </a:rPr>
            </a:br>
            <a:r>
              <a:rPr lang="en-GB" b="0" i="0" u="none" strike="noStrike" dirty="0">
                <a:solidFill>
                  <a:srgbClr val="000000"/>
                </a:solidFill>
                <a:effectLst/>
              </a:rPr>
              <a:t>Incorporated sensors to help robots make quick, accurate decisions - proving that “thinking” can be just as important as moving fast.</a:t>
            </a:r>
          </a:p>
          <a:p>
            <a:pPr algn="l"/>
            <a:r>
              <a:rPr lang="en-GB" b="1" i="0" u="none" strike="noStrike" dirty="0">
                <a:solidFill>
                  <a:srgbClr val="000000"/>
                </a:solidFill>
                <a:effectLst/>
              </a:rPr>
              <a:t>Mission 4 – Gears for Speed or Strength:</a:t>
            </a:r>
            <a:br>
              <a:rPr lang="en-GB" b="0" i="0" u="none" strike="noStrike" dirty="0">
                <a:solidFill>
                  <a:srgbClr val="000000"/>
                </a:solidFill>
                <a:effectLst/>
              </a:rPr>
            </a:br>
            <a:r>
              <a:rPr lang="en-GB" b="0" i="0" u="none" strike="noStrike" dirty="0">
                <a:solidFill>
                  <a:srgbClr val="000000"/>
                </a:solidFill>
                <a:effectLst/>
              </a:rPr>
              <a:t>Explored how gear combinations can change robot performance, choosing speed for quick tasks and torque for heavy lifting.</a:t>
            </a:r>
          </a:p>
          <a:p>
            <a:pPr marL="158750" indent="0">
              <a:buNone/>
            </a:pPr>
            <a:endParaRPr lang="en-US" b="1" dirty="0"/>
          </a:p>
          <a:p>
            <a:endParaRPr lang="en-US" dirty="0"/>
          </a:p>
        </p:txBody>
      </p:sp>
    </p:spTree>
    <p:extLst>
      <p:ext uri="{BB962C8B-B14F-4D97-AF65-F5344CB8AC3E}">
        <p14:creationId xmlns:p14="http://schemas.microsoft.com/office/powerpoint/2010/main" val="25503842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Present pupils with certificates and congratulate them on their coding success!</a:t>
            </a:r>
          </a:p>
        </p:txBody>
      </p:sp>
    </p:spTree>
    <p:extLst>
      <p:ext uri="{BB962C8B-B14F-4D97-AF65-F5344CB8AC3E}">
        <p14:creationId xmlns:p14="http://schemas.microsoft.com/office/powerpoint/2010/main" val="3379165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8C658618-C763-066D-E722-90C3E964A5A6}"/>
            </a:ext>
          </a:extLst>
        </p:cNvPr>
        <p:cNvGrpSpPr/>
        <p:nvPr/>
      </p:nvGrpSpPr>
      <p:grpSpPr>
        <a:xfrm>
          <a:off x="0" y="0"/>
          <a:ext cx="0" cy="0"/>
          <a:chOff x="0" y="0"/>
          <a:chExt cx="0" cy="0"/>
        </a:xfrm>
      </p:grpSpPr>
      <p:sp>
        <p:nvSpPr>
          <p:cNvPr id="95" name="Google Shape;95;g1de95a381e3_0_363:notes">
            <a:extLst>
              <a:ext uri="{FF2B5EF4-FFF2-40B4-BE49-F238E27FC236}">
                <a16:creationId xmlns:a16="http://schemas.microsoft.com/office/drawing/2014/main" id="{769C5BB5-15BA-27C0-FA97-4F151C41A97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1de95a381e3_0_363:notes">
            <a:extLst>
              <a:ext uri="{FF2B5EF4-FFF2-40B4-BE49-F238E27FC236}">
                <a16:creationId xmlns:a16="http://schemas.microsoft.com/office/drawing/2014/main" id="{D509C809-0F2D-BB50-A780-567A57F4C27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Coding Success 5: complete!</a:t>
            </a:r>
            <a:endParaRPr dirty="0"/>
          </a:p>
        </p:txBody>
      </p:sp>
    </p:spTree>
    <p:extLst>
      <p:ext uri="{BB962C8B-B14F-4D97-AF65-F5344CB8AC3E}">
        <p14:creationId xmlns:p14="http://schemas.microsoft.com/office/powerpoint/2010/main" val="4112262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800" dirty="0">
                <a:solidFill>
                  <a:srgbClr val="FF0000"/>
                </a:solidFill>
                <a:effectLst/>
                <a:latin typeface="Calibri" panose="020F0502020204030204" pitchFamily="34" charset="0"/>
                <a:ea typeface="Calibri" panose="020F0502020204030204" pitchFamily="34" charset="0"/>
              </a:rPr>
              <a:t>Some pupils might enjoy extending their learning outside lesson time, by taking part in </a:t>
            </a:r>
            <a:r>
              <a:rPr lang="en-GB" sz="1800" b="1" dirty="0">
                <a:solidFill>
                  <a:srgbClr val="001F61"/>
                </a:solidFill>
                <a:effectLst/>
                <a:latin typeface="Calibri" panose="020F0502020204030204" pitchFamily="34" charset="0"/>
                <a:ea typeface="Calibri" panose="020F0502020204030204" pitchFamily="34" charset="0"/>
              </a:rPr>
              <a:t>Coding Success: CLUB</a:t>
            </a:r>
            <a:r>
              <a:rPr lang="en-GB" dirty="0">
                <a:effectLst/>
              </a:rPr>
              <a:t> </a:t>
            </a:r>
          </a:p>
        </p:txBody>
      </p:sp>
      <p:sp>
        <p:nvSpPr>
          <p:cNvPr id="4" name="Slide Number Placeholder 3"/>
          <p:cNvSpPr>
            <a:spLocks noGrp="1"/>
          </p:cNvSpPr>
          <p:nvPr>
            <p:ph type="sldNum" sz="quarter" idx="5"/>
          </p:nvPr>
        </p:nvSpPr>
        <p:spPr/>
        <p:txBody>
          <a:bodyPr/>
          <a:lstStyle/>
          <a:p>
            <a:fld id="{006BE02D-20C0-F840-AFAC-BEA99C74FDC2}" type="slidenum">
              <a:rPr lang="en-US" smtClean="0"/>
              <a:pPr/>
              <a:t>26</a:t>
            </a:fld>
            <a:endParaRPr lang="en-US" dirty="0"/>
          </a:p>
        </p:txBody>
      </p:sp>
    </p:spTree>
    <p:extLst>
      <p:ext uri="{BB962C8B-B14F-4D97-AF65-F5344CB8AC3E}">
        <p14:creationId xmlns:p14="http://schemas.microsoft.com/office/powerpoint/2010/main" val="2601466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ED2E8-53F6-EF29-1183-54E181E26B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E586A7-8478-9F6C-9A3E-65F2F692D48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2655F22-8B84-0311-A4E7-5CBC860B4195}"/>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en-US" dirty="0"/>
              <a:t>Briefly introduce the Aim of Mission 4.</a:t>
            </a:r>
          </a:p>
        </p:txBody>
      </p:sp>
      <p:sp>
        <p:nvSpPr>
          <p:cNvPr id="4" name="Slide Number Placeholder 3">
            <a:extLst>
              <a:ext uri="{FF2B5EF4-FFF2-40B4-BE49-F238E27FC236}">
                <a16:creationId xmlns:a16="http://schemas.microsoft.com/office/drawing/2014/main" id="{89567319-6DFE-B383-FAB1-262F2C64B61F}"/>
              </a:ext>
            </a:extLst>
          </p:cNvPr>
          <p:cNvSpPr>
            <a:spLocks noGrp="1"/>
          </p:cNvSpPr>
          <p:nvPr>
            <p:ph type="sldNum" sz="quarter" idx="5"/>
          </p:nvPr>
        </p:nvSpPr>
        <p:spPr/>
        <p:txBody>
          <a:bodyPr/>
          <a:lstStyle/>
          <a:p>
            <a:fld id="{006BE02D-20C0-F840-AFAC-BEA99C74FDC2}" type="slidenum">
              <a:rPr lang="en-US" smtClean="0">
                <a:latin typeface="Montserrat" pitchFamily="2" charset="77"/>
              </a:rPr>
              <a:pPr/>
              <a:t>3</a:t>
            </a:fld>
            <a:endParaRPr lang="en-US" dirty="0">
              <a:latin typeface="Montserrat" pitchFamily="2" charset="77"/>
            </a:endParaRPr>
          </a:p>
        </p:txBody>
      </p:sp>
    </p:spTree>
    <p:extLst>
      <p:ext uri="{BB962C8B-B14F-4D97-AF65-F5344CB8AC3E}">
        <p14:creationId xmlns:p14="http://schemas.microsoft.com/office/powerpoint/2010/main" val="997841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Introduce the context of Mission 4.</a:t>
            </a:r>
          </a:p>
        </p:txBody>
      </p:sp>
    </p:spTree>
    <p:extLst>
      <p:ext uri="{BB962C8B-B14F-4D97-AF65-F5344CB8AC3E}">
        <p14:creationId xmlns:p14="http://schemas.microsoft.com/office/powerpoint/2010/main" val="2886355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Emphasise that the </a:t>
            </a:r>
            <a:r>
              <a:rPr lang="en-GB" b="1" dirty="0"/>
              <a:t>small gear</a:t>
            </a:r>
            <a:r>
              <a:rPr lang="en-GB" dirty="0"/>
              <a:t> is the </a:t>
            </a:r>
            <a:r>
              <a:rPr lang="en-GB" b="1" dirty="0"/>
              <a:t>driver</a:t>
            </a:r>
            <a:r>
              <a:rPr lang="en-GB" dirty="0"/>
              <a:t> because it’s connected to the motor.</a:t>
            </a:r>
          </a:p>
          <a:p>
            <a:r>
              <a:rPr lang="en-GB" dirty="0"/>
              <a:t>Explain that the small gear spins fast and turns the </a:t>
            </a:r>
            <a:r>
              <a:rPr lang="en-GB" b="1" dirty="0"/>
              <a:t>big gear</a:t>
            </a:r>
            <a:r>
              <a:rPr lang="en-GB" dirty="0"/>
              <a:t> (the </a:t>
            </a:r>
            <a:r>
              <a:rPr lang="en-GB" b="1" dirty="0"/>
              <a:t>driven gear</a:t>
            </a:r>
            <a:r>
              <a:rPr lang="en-GB" dirty="0"/>
              <a:t>) more slowly.</a:t>
            </a:r>
          </a:p>
          <a:p>
            <a:r>
              <a:rPr lang="en-GB" dirty="0"/>
              <a:t>Highlight the trade-off: the big gear turns </a:t>
            </a:r>
            <a:r>
              <a:rPr lang="en-GB" b="1" dirty="0"/>
              <a:t>3× slower</a:t>
            </a:r>
            <a:r>
              <a:rPr lang="en-GB" dirty="0"/>
              <a:t> but has </a:t>
            </a:r>
            <a:r>
              <a:rPr lang="en-GB" b="1" dirty="0"/>
              <a:t>3× more torque</a:t>
            </a:r>
            <a:r>
              <a:rPr lang="en-GB" dirty="0"/>
              <a:t> (turning force).</a:t>
            </a:r>
          </a:p>
          <a:p>
            <a:r>
              <a:rPr lang="en-GB" dirty="0"/>
              <a:t>Relate this to real-life examples, e.g. </a:t>
            </a:r>
            <a:r>
              <a:rPr lang="en-GB" b="1" dirty="0"/>
              <a:t>bicycle gears</a:t>
            </a:r>
            <a:r>
              <a:rPr lang="en-GB" dirty="0"/>
              <a:t> when climbing a hill – slower but more powerful.</a:t>
            </a:r>
          </a:p>
          <a:p>
            <a:r>
              <a:rPr lang="en-GB" dirty="0"/>
              <a:t>Point out that </a:t>
            </a:r>
            <a:r>
              <a:rPr lang="en-GB" b="1" dirty="0"/>
              <a:t>gears reverse direction</a:t>
            </a:r>
            <a:r>
              <a:rPr lang="en-GB" dirty="0"/>
              <a:t>: if the driver turns clockwise, the driven turns anti-clockwise.</a:t>
            </a:r>
          </a:p>
          <a:p>
            <a:r>
              <a:rPr lang="en-GB" dirty="0"/>
              <a:t>Reinforce vocabulary: </a:t>
            </a:r>
            <a:r>
              <a:rPr lang="en-GB" i="1" dirty="0"/>
              <a:t>driver</a:t>
            </a:r>
            <a:r>
              <a:rPr lang="en-GB" dirty="0"/>
              <a:t>, </a:t>
            </a:r>
            <a:r>
              <a:rPr lang="en-GB" i="1" dirty="0"/>
              <a:t>driven</a:t>
            </a:r>
            <a:r>
              <a:rPr lang="en-GB" dirty="0"/>
              <a:t>, </a:t>
            </a:r>
            <a:r>
              <a:rPr lang="en-GB" i="1" dirty="0"/>
              <a:t>torque</a:t>
            </a:r>
            <a:r>
              <a:rPr lang="en-GB" dirty="0"/>
              <a:t>, </a:t>
            </a:r>
            <a:r>
              <a:rPr lang="en-GB" i="1" dirty="0"/>
              <a:t>gearing down</a:t>
            </a:r>
            <a:r>
              <a:rPr lang="en-GB" dirty="0"/>
              <a:t>.</a:t>
            </a:r>
          </a:p>
        </p:txBody>
      </p:sp>
    </p:spTree>
    <p:extLst>
      <p:ext uri="{BB962C8B-B14F-4D97-AF65-F5344CB8AC3E}">
        <p14:creationId xmlns:p14="http://schemas.microsoft.com/office/powerpoint/2010/main" val="1432810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Explain that the </a:t>
            </a:r>
            <a:r>
              <a:rPr lang="en-GB" b="1" dirty="0"/>
              <a:t>big gear</a:t>
            </a:r>
            <a:r>
              <a:rPr lang="en-GB" dirty="0"/>
              <a:t> is the </a:t>
            </a:r>
            <a:r>
              <a:rPr lang="en-GB" b="1" dirty="0"/>
              <a:t>driver</a:t>
            </a:r>
            <a:r>
              <a:rPr lang="en-GB" dirty="0"/>
              <a:t> because it’s connected to the motor.</a:t>
            </a:r>
          </a:p>
          <a:p>
            <a:r>
              <a:rPr lang="en-GB" dirty="0"/>
              <a:t>Show that the big gear turns a </a:t>
            </a:r>
            <a:r>
              <a:rPr lang="en-GB" b="1" dirty="0"/>
              <a:t>small gear</a:t>
            </a:r>
            <a:r>
              <a:rPr lang="en-GB" dirty="0"/>
              <a:t> (the </a:t>
            </a:r>
            <a:r>
              <a:rPr lang="en-GB" b="1" dirty="0"/>
              <a:t>driven gear</a:t>
            </a:r>
            <a:r>
              <a:rPr lang="en-GB" dirty="0"/>
              <a:t>) which spins </a:t>
            </a:r>
            <a:r>
              <a:rPr lang="en-GB" b="1" dirty="0"/>
              <a:t>faster</a:t>
            </a:r>
            <a:r>
              <a:rPr lang="en-GB" dirty="0"/>
              <a:t> – in this case, 3× faster.</a:t>
            </a:r>
          </a:p>
          <a:p>
            <a:r>
              <a:rPr lang="en-GB" dirty="0"/>
              <a:t>Highlight the trade-off: the small gear spins quickly but has </a:t>
            </a:r>
            <a:r>
              <a:rPr lang="en-GB" b="1" dirty="0"/>
              <a:t>less torque</a:t>
            </a:r>
            <a:r>
              <a:rPr lang="en-GB" dirty="0"/>
              <a:t> (less turning force).</a:t>
            </a:r>
          </a:p>
          <a:p>
            <a:r>
              <a:rPr lang="en-GB" dirty="0"/>
              <a:t>Relate this to real-life examples, e.g. </a:t>
            </a:r>
            <a:r>
              <a:rPr lang="en-GB" b="1" dirty="0"/>
              <a:t>bicycle gears</a:t>
            </a:r>
            <a:r>
              <a:rPr lang="en-GB" dirty="0"/>
              <a:t> when riding downhill or on flat ground – faster but less powerful.</a:t>
            </a:r>
          </a:p>
          <a:p>
            <a:r>
              <a:rPr lang="en-GB" dirty="0"/>
              <a:t>Point out that </a:t>
            </a:r>
            <a:r>
              <a:rPr lang="en-GB" b="1" dirty="0"/>
              <a:t>gears reverse direction</a:t>
            </a:r>
            <a:r>
              <a:rPr lang="en-GB" dirty="0"/>
              <a:t>: if the driver turns clockwise, the driven turns anti-clockwise.</a:t>
            </a:r>
          </a:p>
          <a:p>
            <a:r>
              <a:rPr lang="en-GB" dirty="0"/>
              <a:t>Reinforce vocabulary: </a:t>
            </a:r>
            <a:r>
              <a:rPr lang="en-GB" i="1" dirty="0"/>
              <a:t>driver</a:t>
            </a:r>
            <a:r>
              <a:rPr lang="en-GB" dirty="0"/>
              <a:t>, </a:t>
            </a:r>
            <a:r>
              <a:rPr lang="en-GB" i="1" dirty="0"/>
              <a:t>driven</a:t>
            </a:r>
            <a:r>
              <a:rPr lang="en-GB" dirty="0"/>
              <a:t>, </a:t>
            </a:r>
            <a:r>
              <a:rPr lang="en-GB" i="1" dirty="0"/>
              <a:t>torque</a:t>
            </a:r>
            <a:r>
              <a:rPr lang="en-GB" dirty="0"/>
              <a:t>, </a:t>
            </a:r>
            <a:r>
              <a:rPr lang="en-GB" i="1" dirty="0"/>
              <a:t>gearing up</a:t>
            </a:r>
            <a:r>
              <a:rPr lang="en-GB" dirty="0"/>
              <a:t>.</a:t>
            </a:r>
          </a:p>
        </p:txBody>
      </p:sp>
    </p:spTree>
    <p:extLst>
      <p:ext uri="{BB962C8B-B14F-4D97-AF65-F5344CB8AC3E}">
        <p14:creationId xmlns:p14="http://schemas.microsoft.com/office/powerpoint/2010/main" val="1279285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0" i="0" u="none" strike="noStrike" dirty="0">
                <a:solidFill>
                  <a:srgbClr val="000000"/>
                </a:solidFill>
                <a:effectLst/>
              </a:rPr>
              <a:t>Explain that the slide shows </a:t>
            </a:r>
            <a:r>
              <a:rPr lang="en-GB" b="1" i="0" u="none" strike="noStrike" dirty="0">
                <a:solidFill>
                  <a:srgbClr val="000000"/>
                </a:solidFill>
                <a:effectLst/>
              </a:rPr>
              <a:t>different machines or situations</a:t>
            </a:r>
            <a:r>
              <a:rPr lang="en-GB" b="0" i="0" u="none" strike="noStrike" dirty="0">
                <a:solidFill>
                  <a:srgbClr val="000000"/>
                </a:solidFill>
                <a:effectLst/>
              </a:rPr>
              <a:t> where gears are used.</a:t>
            </a:r>
          </a:p>
          <a:p>
            <a:r>
              <a:rPr lang="en-GB" b="0" i="0" u="none" strike="noStrike" dirty="0">
                <a:solidFill>
                  <a:srgbClr val="000000"/>
                </a:solidFill>
                <a:effectLst/>
              </a:rPr>
              <a:t>The left side represents </a:t>
            </a:r>
            <a:r>
              <a:rPr lang="en-GB" b="1" i="0" u="none" strike="noStrike" dirty="0">
                <a:solidFill>
                  <a:srgbClr val="000000"/>
                </a:solidFill>
                <a:effectLst/>
              </a:rPr>
              <a:t>SPEEDY</a:t>
            </a:r>
            <a:r>
              <a:rPr lang="en-GB" b="0" i="0" u="none" strike="noStrike" dirty="0">
                <a:solidFill>
                  <a:srgbClr val="000000"/>
                </a:solidFill>
                <a:effectLst/>
              </a:rPr>
              <a:t> (high speed, low torque) and the right side represents </a:t>
            </a:r>
            <a:r>
              <a:rPr lang="en-GB" b="1" i="0" u="none" strike="noStrike" dirty="0">
                <a:solidFill>
                  <a:srgbClr val="000000"/>
                </a:solidFill>
                <a:effectLst/>
              </a:rPr>
              <a:t>STRONG</a:t>
            </a:r>
            <a:r>
              <a:rPr lang="en-GB" b="0" i="0" u="none" strike="noStrike" dirty="0">
                <a:solidFill>
                  <a:srgbClr val="000000"/>
                </a:solidFill>
                <a:effectLst/>
              </a:rPr>
              <a:t> (low speed, high torque).</a:t>
            </a:r>
          </a:p>
          <a:p>
            <a:r>
              <a:rPr lang="en-GB" b="0" i="0" u="none" strike="noStrike" dirty="0">
                <a:solidFill>
                  <a:srgbClr val="000000"/>
                </a:solidFill>
                <a:effectLst/>
              </a:rPr>
              <a:t>Tell pupils: </a:t>
            </a:r>
            <a:r>
              <a:rPr lang="en-GB" b="0" i="1" u="none" strike="noStrike" dirty="0">
                <a:solidFill>
                  <a:srgbClr val="000000"/>
                </a:solidFill>
                <a:effectLst/>
              </a:rPr>
              <a:t>"Each example will appear in the middle first. Your job is to guess – does this need SPEED or STRENGTH?"</a:t>
            </a:r>
            <a:endParaRPr lang="en-GB" b="0" i="0" u="none" strike="noStrike" dirty="0">
              <a:solidFill>
                <a:srgbClr val="000000"/>
              </a:solidFill>
              <a:effectLst/>
            </a:endParaRPr>
          </a:p>
          <a:p>
            <a:r>
              <a:rPr lang="en-GB" b="0" i="0" u="none" strike="noStrike" dirty="0">
                <a:solidFill>
                  <a:srgbClr val="000000"/>
                </a:solidFill>
                <a:effectLst/>
              </a:rPr>
              <a:t>Encourage them to think about </a:t>
            </a:r>
            <a:r>
              <a:rPr lang="en-GB" b="1" i="0" u="none" strike="noStrike" dirty="0">
                <a:solidFill>
                  <a:srgbClr val="000000"/>
                </a:solidFill>
                <a:effectLst/>
              </a:rPr>
              <a:t>what the job needs</a:t>
            </a:r>
            <a:r>
              <a:rPr lang="en-GB" b="0" i="0" u="none" strike="noStrike" dirty="0">
                <a:solidFill>
                  <a:srgbClr val="000000"/>
                </a:solidFill>
                <a:effectLst/>
              </a:rPr>
              <a:t>:</a:t>
            </a:r>
          </a:p>
          <a:p>
            <a:pPr lvl="1"/>
            <a:r>
              <a:rPr lang="en-GB" b="0" i="0" u="none" strike="noStrike" dirty="0">
                <a:solidFill>
                  <a:srgbClr val="000000"/>
                </a:solidFill>
                <a:effectLst/>
              </a:rPr>
              <a:t>Going fast but not needing much force → SPEEDY</a:t>
            </a:r>
          </a:p>
          <a:p>
            <a:pPr lvl="1"/>
            <a:r>
              <a:rPr lang="en-GB" b="0" i="0" u="none" strike="noStrike" dirty="0">
                <a:solidFill>
                  <a:srgbClr val="000000"/>
                </a:solidFill>
                <a:effectLst/>
              </a:rPr>
              <a:t>Going slowly but needing lots of power → STRONG</a:t>
            </a:r>
          </a:p>
          <a:p>
            <a:r>
              <a:rPr lang="en-GB" b="0" i="0" u="none" strike="noStrike" dirty="0">
                <a:solidFill>
                  <a:srgbClr val="000000"/>
                </a:solidFill>
                <a:effectLst/>
              </a:rPr>
              <a:t>Once they guess, click to animate so the answer moves to the correct side.</a:t>
            </a:r>
          </a:p>
          <a:p>
            <a:r>
              <a:rPr lang="en-GB" b="0" i="0" u="none" strike="noStrike" dirty="0">
                <a:solidFill>
                  <a:srgbClr val="000000"/>
                </a:solidFill>
                <a:effectLst/>
              </a:rPr>
              <a:t>Use the sounds (e.g., “VROOOOM!” or “clank-clank-clank”) to make it fun and memorable.</a:t>
            </a:r>
          </a:p>
          <a:p>
            <a:r>
              <a:rPr lang="en-GB" b="0" i="0" u="none" strike="noStrike" dirty="0">
                <a:solidFill>
                  <a:srgbClr val="000000"/>
                </a:solidFill>
                <a:effectLst/>
              </a:rPr>
              <a:t>Reinforce the link to </a:t>
            </a:r>
            <a:r>
              <a:rPr lang="en-GB" b="1" i="0" u="none" strike="noStrike" dirty="0">
                <a:solidFill>
                  <a:srgbClr val="000000"/>
                </a:solidFill>
                <a:effectLst/>
              </a:rPr>
              <a:t>gearing up</a:t>
            </a:r>
            <a:r>
              <a:rPr lang="en-GB" b="0" i="0" u="none" strike="noStrike" dirty="0">
                <a:solidFill>
                  <a:srgbClr val="000000"/>
                </a:solidFill>
                <a:effectLst/>
              </a:rPr>
              <a:t> (SPEEDY) and </a:t>
            </a:r>
            <a:r>
              <a:rPr lang="en-GB" b="1" i="0" u="none" strike="noStrike" dirty="0">
                <a:solidFill>
                  <a:srgbClr val="000000"/>
                </a:solidFill>
                <a:effectLst/>
              </a:rPr>
              <a:t>gearing down</a:t>
            </a:r>
            <a:r>
              <a:rPr lang="en-GB" b="0" i="0" u="none" strike="noStrike" dirty="0">
                <a:solidFill>
                  <a:srgbClr val="000000"/>
                </a:solidFill>
                <a:effectLst/>
              </a:rPr>
              <a:t> (STRONG).</a:t>
            </a:r>
          </a:p>
        </p:txBody>
      </p:sp>
    </p:spTree>
    <p:extLst>
      <p:ext uri="{BB962C8B-B14F-4D97-AF65-F5344CB8AC3E}">
        <p14:creationId xmlns:p14="http://schemas.microsoft.com/office/powerpoint/2010/main" val="2897132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gade839ad4d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3" name="Google Shape;643;gade839ad4d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Play animation (21 sec) to show pupils how SPIKE SPEEDY and SPIKE STRONG were constructed using LEGO Education SPIKE Prime. Draw attention to the gears dropping into place.</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en-US" dirty="0"/>
              <a:t>Reveal the pre-built SPIKE SPEEDY and SPIKE STRONG vehicles.</a:t>
            </a:r>
          </a:p>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5d933e8bbf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5d933e8bbf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indent="-171450">
              <a:buFont typeface="Arial" panose="020B0604020202020204" pitchFamily="34" charset="0"/>
              <a:buChar char="•"/>
            </a:pPr>
            <a:r>
              <a:rPr lang="en-US" dirty="0"/>
              <a:t>Show the gear setups on the two models and let pupils examine them.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720000" y="2179625"/>
            <a:ext cx="7704000" cy="8418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 name="Google Shape;13;p3"/>
          <p:cNvSpPr txBox="1">
            <a:spLocks noGrp="1"/>
          </p:cNvSpPr>
          <p:nvPr>
            <p:ph type="title" idx="2" hasCustomPrompt="1"/>
          </p:nvPr>
        </p:nvSpPr>
        <p:spPr>
          <a:xfrm>
            <a:off x="2996550" y="1337825"/>
            <a:ext cx="31509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4" name="Google Shape;14;p3"/>
          <p:cNvSpPr txBox="1">
            <a:spLocks noGrp="1"/>
          </p:cNvSpPr>
          <p:nvPr>
            <p:ph type="subTitle" idx="1"/>
          </p:nvPr>
        </p:nvSpPr>
        <p:spPr>
          <a:xfrm>
            <a:off x="2391925" y="3132175"/>
            <a:ext cx="43602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385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62610-915D-BDD4-D1C3-8C8443BF3FF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E32F292-6422-AB48-C2A5-374C0EB025B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1FED618-2FC8-3F7B-90AF-2E88038A6B1C}"/>
              </a:ext>
            </a:extLst>
          </p:cNvPr>
          <p:cNvSpPr>
            <a:spLocks noGrp="1"/>
          </p:cNvSpPr>
          <p:nvPr>
            <p:ph type="dt" sz="half" idx="10"/>
          </p:nvPr>
        </p:nvSpPr>
        <p:spPr/>
        <p:txBody>
          <a:bodyPr/>
          <a:lstStyle/>
          <a:p>
            <a:fld id="{22FB73DA-4EFE-BC49-95DE-BB8C7A302834}" type="datetimeFigureOut">
              <a:rPr lang="en-US" smtClean="0"/>
              <a:t>8/15/25</a:t>
            </a:fld>
            <a:endParaRPr lang="en-US"/>
          </a:p>
        </p:txBody>
      </p:sp>
      <p:sp>
        <p:nvSpPr>
          <p:cNvPr id="5" name="Footer Placeholder 4">
            <a:extLst>
              <a:ext uri="{FF2B5EF4-FFF2-40B4-BE49-F238E27FC236}">
                <a16:creationId xmlns:a16="http://schemas.microsoft.com/office/drawing/2014/main" id="{BF814B07-4D15-C98D-A4F3-458885E87E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E19175-88E9-5F2B-7BFA-EFBB92C12E12}"/>
              </a:ext>
            </a:extLst>
          </p:cNvPr>
          <p:cNvSpPr>
            <a:spLocks noGrp="1"/>
          </p:cNvSpPr>
          <p:nvPr>
            <p:ph type="sldNum" sz="quarter" idx="12"/>
          </p:nvPr>
        </p:nvSpPr>
        <p:spPr/>
        <p:txBody>
          <a:bodyPr/>
          <a:lstStyle/>
          <a:p>
            <a:fld id="{DD69AE43-DDAB-6444-846F-FAA9B681BE64}" type="slidenum">
              <a:rPr lang="en-US" smtClean="0"/>
              <a:t>‹#›</a:t>
            </a:fld>
            <a:endParaRPr lang="en-US"/>
          </a:p>
        </p:txBody>
      </p:sp>
    </p:spTree>
    <p:extLst>
      <p:ext uri="{BB962C8B-B14F-4D97-AF65-F5344CB8AC3E}">
        <p14:creationId xmlns:p14="http://schemas.microsoft.com/office/powerpoint/2010/main" val="718765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body" idx="1"/>
          </p:nvPr>
        </p:nvSpPr>
        <p:spPr>
          <a:xfrm>
            <a:off x="720000" y="1152475"/>
            <a:ext cx="7704000" cy="34164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SzPts val="1400"/>
              <a:buChar char="●"/>
              <a:defRPr sz="1400"/>
            </a:lvl1pPr>
            <a:lvl2pPr marL="914400" lvl="1" indent="-304800" rtl="0">
              <a:lnSpc>
                <a:spcPct val="115000"/>
              </a:lnSpc>
              <a:spcBef>
                <a:spcPts val="0"/>
              </a:spcBef>
              <a:spcAft>
                <a:spcPts val="0"/>
              </a:spcAft>
              <a:buSzPts val="1200"/>
              <a:buChar char="○"/>
              <a:defRPr/>
            </a:lvl2pPr>
            <a:lvl3pPr marL="1371600" lvl="2" indent="-304800" rtl="0">
              <a:lnSpc>
                <a:spcPct val="115000"/>
              </a:lnSpc>
              <a:spcBef>
                <a:spcPts val="0"/>
              </a:spcBef>
              <a:spcAft>
                <a:spcPts val="0"/>
              </a:spcAft>
              <a:buSzPts val="1200"/>
              <a:buChar char="■"/>
              <a:defRPr/>
            </a:lvl3pPr>
            <a:lvl4pPr marL="1828800" lvl="3" indent="-304800" rtl="0">
              <a:lnSpc>
                <a:spcPct val="115000"/>
              </a:lnSpc>
              <a:spcBef>
                <a:spcPts val="0"/>
              </a:spcBef>
              <a:spcAft>
                <a:spcPts val="0"/>
              </a:spcAft>
              <a:buSzPts val="1200"/>
              <a:buChar char="●"/>
              <a:defRPr/>
            </a:lvl4pPr>
            <a:lvl5pPr marL="2286000" lvl="4" indent="-304800" rtl="0">
              <a:lnSpc>
                <a:spcPct val="115000"/>
              </a:lnSpc>
              <a:spcBef>
                <a:spcPts val="0"/>
              </a:spcBef>
              <a:spcAft>
                <a:spcPts val="0"/>
              </a:spcAft>
              <a:buSzPts val="1200"/>
              <a:buChar char="○"/>
              <a:defRPr/>
            </a:lvl5pPr>
            <a:lvl6pPr marL="2743200" lvl="5" indent="-304800" rtl="0">
              <a:lnSpc>
                <a:spcPct val="115000"/>
              </a:lnSpc>
              <a:spcBef>
                <a:spcPts val="0"/>
              </a:spcBef>
              <a:spcAft>
                <a:spcPts val="0"/>
              </a:spcAft>
              <a:buSzPts val="1200"/>
              <a:buChar char="■"/>
              <a:defRPr/>
            </a:lvl6pPr>
            <a:lvl7pPr marL="3200400" lvl="6" indent="-304800" rtl="0">
              <a:lnSpc>
                <a:spcPct val="115000"/>
              </a:lnSpc>
              <a:spcBef>
                <a:spcPts val="0"/>
              </a:spcBef>
              <a:spcAft>
                <a:spcPts val="0"/>
              </a:spcAft>
              <a:buSzPts val="1200"/>
              <a:buChar char="●"/>
              <a:defRPr/>
            </a:lvl7pPr>
            <a:lvl8pPr marL="3657600" lvl="7" indent="-304800" rtl="0">
              <a:lnSpc>
                <a:spcPct val="115000"/>
              </a:lnSpc>
              <a:spcBef>
                <a:spcPts val="0"/>
              </a:spcBef>
              <a:spcAft>
                <a:spcPts val="0"/>
              </a:spcAft>
              <a:buSzPts val="1200"/>
              <a:buChar char="○"/>
              <a:defRPr/>
            </a:lvl8pPr>
            <a:lvl9pPr marL="4114800" lvl="8" indent="-304800" rtl="0">
              <a:lnSpc>
                <a:spcPct val="115000"/>
              </a:lnSpc>
              <a:spcBef>
                <a:spcPts val="0"/>
              </a:spcBef>
              <a:spcAft>
                <a:spcPts val="0"/>
              </a:spcAft>
              <a:buSzPts val="1200"/>
              <a:buChar char="■"/>
              <a:defRPr/>
            </a:lvl9pPr>
          </a:lstStyle>
          <a:p>
            <a:endParaRPr/>
          </a:p>
        </p:txBody>
      </p:sp>
      <p:sp>
        <p:nvSpPr>
          <p:cNvPr id="17" name="Google Shape;17;p4"/>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subTitle" idx="1"/>
          </p:nvPr>
        </p:nvSpPr>
        <p:spPr>
          <a:xfrm>
            <a:off x="1181425" y="2303125"/>
            <a:ext cx="2907600" cy="713400"/>
          </a:xfrm>
          <a:prstGeom prst="rect">
            <a:avLst/>
          </a:prstGeom>
        </p:spPr>
        <p:txBody>
          <a:bodyPr spcFirstLastPara="1" wrap="square" lIns="91425" tIns="91425" rIns="91425" bIns="91425" anchor="b" anchorCtr="0">
            <a:noAutofit/>
          </a:bodyPr>
          <a:lstStyle>
            <a:lvl1pPr lvl="0"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1pPr>
            <a:lvl2pPr lvl="1"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2pPr>
            <a:lvl3pPr lvl="2"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3pPr>
            <a:lvl4pPr lvl="3"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4pPr>
            <a:lvl5pPr lvl="4"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5pPr>
            <a:lvl6pPr lvl="5"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6pPr>
            <a:lvl7pPr lvl="6"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7pPr>
            <a:lvl8pPr lvl="7"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8pPr>
            <a:lvl9pPr lvl="8"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9pPr>
          </a:lstStyle>
          <a:p>
            <a:endParaRPr/>
          </a:p>
        </p:txBody>
      </p:sp>
      <p:sp>
        <p:nvSpPr>
          <p:cNvPr id="20" name="Google Shape;20;p5"/>
          <p:cNvSpPr txBox="1">
            <a:spLocks noGrp="1"/>
          </p:cNvSpPr>
          <p:nvPr>
            <p:ph type="subTitle" idx="2"/>
          </p:nvPr>
        </p:nvSpPr>
        <p:spPr>
          <a:xfrm>
            <a:off x="4836300" y="2303125"/>
            <a:ext cx="2907600" cy="7134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1pPr>
            <a:lvl2pPr lvl="1"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2pPr>
            <a:lvl3pPr lvl="2"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3pPr>
            <a:lvl4pPr lvl="3"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4pPr>
            <a:lvl5pPr lvl="4"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5pPr>
            <a:lvl6pPr lvl="5"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6pPr>
            <a:lvl7pPr lvl="6"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7pPr>
            <a:lvl8pPr lvl="7"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8pPr>
            <a:lvl9pPr lvl="8"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9pPr>
          </a:lstStyle>
          <a:p>
            <a:endParaRPr/>
          </a:p>
        </p:txBody>
      </p:sp>
      <p:sp>
        <p:nvSpPr>
          <p:cNvPr id="21" name="Google Shape;21;p5"/>
          <p:cNvSpPr txBox="1">
            <a:spLocks noGrp="1"/>
          </p:cNvSpPr>
          <p:nvPr>
            <p:ph type="subTitle" idx="3"/>
          </p:nvPr>
        </p:nvSpPr>
        <p:spPr>
          <a:xfrm>
            <a:off x="1181425" y="2917150"/>
            <a:ext cx="29076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2" name="Google Shape;22;p5"/>
          <p:cNvSpPr txBox="1">
            <a:spLocks noGrp="1"/>
          </p:cNvSpPr>
          <p:nvPr>
            <p:ph type="subTitle" idx="4"/>
          </p:nvPr>
        </p:nvSpPr>
        <p:spPr>
          <a:xfrm>
            <a:off x="4836300" y="2917150"/>
            <a:ext cx="29076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 name="Google Shape;23;p5"/>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lt1"/>
        </a:solidFill>
        <a:effectLst/>
      </p:bgPr>
    </p:bg>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
        <p:cNvGrpSpPr/>
        <p:nvPr/>
      </p:nvGrpSpPr>
      <p:grpSpPr>
        <a:xfrm>
          <a:off x="0" y="0"/>
          <a:ext cx="0" cy="0"/>
          <a:chOff x="0" y="0"/>
          <a:chExt cx="0" cy="0"/>
        </a:xfrm>
      </p:grpSpPr>
      <p:sp>
        <p:nvSpPr>
          <p:cNvPr id="27" name="Google Shape;27;p7"/>
          <p:cNvSpPr txBox="1">
            <a:spLocks noGrp="1"/>
          </p:cNvSpPr>
          <p:nvPr>
            <p:ph type="body" idx="1"/>
          </p:nvPr>
        </p:nvSpPr>
        <p:spPr>
          <a:xfrm>
            <a:off x="720000" y="1152475"/>
            <a:ext cx="3322200" cy="34164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SzPts val="1400"/>
              <a:buChar char="●"/>
              <a:defRPr sz="1400"/>
            </a:lvl1pPr>
            <a:lvl2pPr marL="914400" lvl="1" indent="-304800" rtl="0">
              <a:lnSpc>
                <a:spcPct val="115000"/>
              </a:lnSpc>
              <a:spcBef>
                <a:spcPts val="0"/>
              </a:spcBef>
              <a:spcAft>
                <a:spcPts val="0"/>
              </a:spcAft>
              <a:buSzPts val="1200"/>
              <a:buChar char="○"/>
              <a:defRPr/>
            </a:lvl2pPr>
            <a:lvl3pPr marL="1371600" lvl="2" indent="-304800" rtl="0">
              <a:lnSpc>
                <a:spcPct val="115000"/>
              </a:lnSpc>
              <a:spcBef>
                <a:spcPts val="0"/>
              </a:spcBef>
              <a:spcAft>
                <a:spcPts val="0"/>
              </a:spcAft>
              <a:buSzPts val="1200"/>
              <a:buChar char="■"/>
              <a:defRPr/>
            </a:lvl3pPr>
            <a:lvl4pPr marL="1828800" lvl="3" indent="-304800" rtl="0">
              <a:lnSpc>
                <a:spcPct val="115000"/>
              </a:lnSpc>
              <a:spcBef>
                <a:spcPts val="0"/>
              </a:spcBef>
              <a:spcAft>
                <a:spcPts val="0"/>
              </a:spcAft>
              <a:buSzPts val="1200"/>
              <a:buChar char="●"/>
              <a:defRPr/>
            </a:lvl4pPr>
            <a:lvl5pPr marL="2286000" lvl="4" indent="-304800" rtl="0">
              <a:lnSpc>
                <a:spcPct val="115000"/>
              </a:lnSpc>
              <a:spcBef>
                <a:spcPts val="0"/>
              </a:spcBef>
              <a:spcAft>
                <a:spcPts val="0"/>
              </a:spcAft>
              <a:buSzPts val="1200"/>
              <a:buChar char="○"/>
              <a:defRPr/>
            </a:lvl5pPr>
            <a:lvl6pPr marL="2743200" lvl="5" indent="-304800" rtl="0">
              <a:lnSpc>
                <a:spcPct val="115000"/>
              </a:lnSpc>
              <a:spcBef>
                <a:spcPts val="0"/>
              </a:spcBef>
              <a:spcAft>
                <a:spcPts val="0"/>
              </a:spcAft>
              <a:buSzPts val="1200"/>
              <a:buChar char="■"/>
              <a:defRPr/>
            </a:lvl6pPr>
            <a:lvl7pPr marL="3200400" lvl="6" indent="-304800" rtl="0">
              <a:lnSpc>
                <a:spcPct val="115000"/>
              </a:lnSpc>
              <a:spcBef>
                <a:spcPts val="0"/>
              </a:spcBef>
              <a:spcAft>
                <a:spcPts val="0"/>
              </a:spcAft>
              <a:buSzPts val="1200"/>
              <a:buChar char="●"/>
              <a:defRPr/>
            </a:lvl7pPr>
            <a:lvl8pPr marL="3657600" lvl="7" indent="-304800" rtl="0">
              <a:lnSpc>
                <a:spcPct val="115000"/>
              </a:lnSpc>
              <a:spcBef>
                <a:spcPts val="0"/>
              </a:spcBef>
              <a:spcAft>
                <a:spcPts val="0"/>
              </a:spcAft>
              <a:buSzPts val="1200"/>
              <a:buChar char="○"/>
              <a:defRPr/>
            </a:lvl8pPr>
            <a:lvl9pPr marL="4114800" lvl="8" indent="-304800" rtl="0">
              <a:lnSpc>
                <a:spcPct val="115000"/>
              </a:lnSpc>
              <a:spcBef>
                <a:spcPts val="0"/>
              </a:spcBef>
              <a:spcAft>
                <a:spcPts val="0"/>
              </a:spcAft>
              <a:buSzPts val="1200"/>
              <a:buChar char="■"/>
              <a:defRPr/>
            </a:lvl9pPr>
          </a:lstStyle>
          <a:p>
            <a:endParaRPr/>
          </a:p>
        </p:txBody>
      </p:sp>
      <p:sp>
        <p:nvSpPr>
          <p:cNvPr id="28" name="Google Shape;28;p7"/>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1388100" y="1307100"/>
            <a:ext cx="63678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title"/>
          </p:nvPr>
        </p:nvSpPr>
        <p:spPr>
          <a:xfrm>
            <a:off x="720000" y="367423"/>
            <a:ext cx="7704000" cy="841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3" name="Google Shape;33;p9"/>
          <p:cNvSpPr txBox="1">
            <a:spLocks noGrp="1"/>
          </p:cNvSpPr>
          <p:nvPr>
            <p:ph type="subTitle" idx="1"/>
          </p:nvPr>
        </p:nvSpPr>
        <p:spPr>
          <a:xfrm>
            <a:off x="2241550" y="1348750"/>
            <a:ext cx="4661100" cy="1681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4"/>
        <p:cNvGrpSpPr/>
        <p:nvPr/>
      </p:nvGrpSpPr>
      <p:grpSpPr>
        <a:xfrm>
          <a:off x="0" y="0"/>
          <a:ext cx="0" cy="0"/>
          <a:chOff x="0" y="0"/>
          <a:chExt cx="0" cy="0"/>
        </a:xfrm>
      </p:grpSpPr>
      <p:sp>
        <p:nvSpPr>
          <p:cNvPr id="35" name="Google Shape;35;p10"/>
          <p:cNvSpPr txBox="1">
            <a:spLocks noGrp="1"/>
          </p:cNvSpPr>
          <p:nvPr>
            <p:ph type="title"/>
          </p:nvPr>
        </p:nvSpPr>
        <p:spPr>
          <a:xfrm>
            <a:off x="720000" y="2285400"/>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SzPts val="2400"/>
              <a:buNone/>
              <a:defRPr/>
            </a:lvl2pPr>
            <a:lvl3pPr lvl="2" algn="ctr" rtl="0">
              <a:spcBef>
                <a:spcPts val="0"/>
              </a:spcBef>
              <a:spcAft>
                <a:spcPts val="0"/>
              </a:spcAft>
              <a:buSzPts val="2400"/>
              <a:buNone/>
              <a:defRPr/>
            </a:lvl3pPr>
            <a:lvl4pPr lvl="3" algn="ctr" rtl="0">
              <a:spcBef>
                <a:spcPts val="0"/>
              </a:spcBef>
              <a:spcAft>
                <a:spcPts val="0"/>
              </a:spcAft>
              <a:buSzPts val="2400"/>
              <a:buNone/>
              <a:defRPr/>
            </a:lvl4pPr>
            <a:lvl5pPr lvl="4" algn="ctr" rtl="0">
              <a:spcBef>
                <a:spcPts val="0"/>
              </a:spcBef>
              <a:spcAft>
                <a:spcPts val="0"/>
              </a:spcAft>
              <a:buSzPts val="2400"/>
              <a:buNone/>
              <a:defRPr/>
            </a:lvl5pPr>
            <a:lvl6pPr lvl="5" algn="ctr" rtl="0">
              <a:spcBef>
                <a:spcPts val="0"/>
              </a:spcBef>
              <a:spcAft>
                <a:spcPts val="0"/>
              </a:spcAft>
              <a:buSzPts val="2400"/>
              <a:buNone/>
              <a:defRPr/>
            </a:lvl6pPr>
            <a:lvl7pPr lvl="6" algn="ctr" rtl="0">
              <a:spcBef>
                <a:spcPts val="0"/>
              </a:spcBef>
              <a:spcAft>
                <a:spcPts val="0"/>
              </a:spcAft>
              <a:buSzPts val="2400"/>
              <a:buNone/>
              <a:defRPr/>
            </a:lvl7pPr>
            <a:lvl8pPr lvl="7" algn="ctr" rtl="0">
              <a:spcBef>
                <a:spcPts val="0"/>
              </a:spcBef>
              <a:spcAft>
                <a:spcPts val="0"/>
              </a:spcAft>
              <a:buSzPts val="2400"/>
              <a:buNone/>
              <a:defRPr/>
            </a:lvl8pPr>
            <a:lvl9pPr lvl="8" algn="ctr" rtl="0">
              <a:spcBef>
                <a:spcPts val="0"/>
              </a:spcBef>
              <a:spcAft>
                <a:spcPts val="0"/>
              </a:spcAft>
              <a:buSzPts val="2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6"/>
        <p:cNvGrpSpPr/>
        <p:nvPr/>
      </p:nvGrpSpPr>
      <p:grpSpPr>
        <a:xfrm>
          <a:off x="0" y="0"/>
          <a:ext cx="0" cy="0"/>
          <a:chOff x="0" y="0"/>
          <a:chExt cx="0" cy="0"/>
        </a:xfrm>
      </p:grpSpPr>
      <p:sp>
        <p:nvSpPr>
          <p:cNvPr id="37" name="Google Shape;37;p11"/>
          <p:cNvSpPr txBox="1">
            <a:spLocks noGrp="1"/>
          </p:cNvSpPr>
          <p:nvPr>
            <p:ph type="title" hasCustomPrompt="1"/>
          </p:nvPr>
        </p:nvSpPr>
        <p:spPr>
          <a:xfrm>
            <a:off x="1284000" y="1558475"/>
            <a:ext cx="6576000" cy="15111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38" name="Google Shape;38;p11"/>
          <p:cNvSpPr txBox="1">
            <a:spLocks noGrp="1"/>
          </p:cNvSpPr>
          <p:nvPr>
            <p:ph type="subTitle" idx="1"/>
          </p:nvPr>
        </p:nvSpPr>
        <p:spPr>
          <a:xfrm>
            <a:off x="1284000" y="3069625"/>
            <a:ext cx="65760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2550" y="411475"/>
            <a:ext cx="8238900" cy="561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1pPr>
            <a:lvl2pPr lvl="1"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2pPr>
            <a:lvl3pPr lvl="2"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3pPr>
            <a:lvl4pPr lvl="3"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4pPr>
            <a:lvl5pPr lvl="4"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5pPr>
            <a:lvl6pPr lvl="5"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6pPr>
            <a:lvl7pPr lvl="6"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7pPr>
            <a:lvl8pPr lvl="7"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8pPr>
            <a:lvl9pPr lvl="8"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715100" y="1096600"/>
            <a:ext cx="7713600" cy="35118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1pPr>
            <a:lvl2pPr marL="914400" lvl="1"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2pPr>
            <a:lvl3pPr marL="1371600" lvl="2"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3pPr>
            <a:lvl4pPr marL="1828800" lvl="3"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4pPr>
            <a:lvl5pPr marL="2286000" lvl="4"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5pPr>
            <a:lvl6pPr marL="2743200" lvl="5"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6pPr>
            <a:lvl7pPr marL="3200400" lvl="6"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7pPr>
            <a:lvl8pPr marL="3657600" lvl="7"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8pPr>
            <a:lvl9pPr marL="4114800" lvl="8"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3" r:id="rId10"/>
    <p:sldLayoutId id="2147483664"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21.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30.png"/><Relationship Id="rId5" Type="http://schemas.openxmlformats.org/officeDocument/2006/relationships/image" Target="../media/image27.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26.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26.png"/><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9.emf"/><Relationship Id="rId5" Type="http://schemas.openxmlformats.org/officeDocument/2006/relationships/image" Target="../media/image13.emf"/><Relationship Id="rId4" Type="http://schemas.openxmlformats.org/officeDocument/2006/relationships/image" Target="../media/image12.emf"/></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9.emf"/><Relationship Id="rId5" Type="http://schemas.openxmlformats.org/officeDocument/2006/relationships/image" Target="../media/image13.emf"/><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52A4F26-EA35-BB9C-F1CF-9146D0D77572}"/>
              </a:ext>
            </a:extLst>
          </p:cNvPr>
          <p:cNvGrpSpPr/>
          <p:nvPr/>
        </p:nvGrpSpPr>
        <p:grpSpPr>
          <a:xfrm>
            <a:off x="5214703" y="4294196"/>
            <a:ext cx="3726536" cy="849304"/>
            <a:chOff x="5214703" y="4294196"/>
            <a:chExt cx="3726536" cy="849304"/>
          </a:xfrm>
        </p:grpSpPr>
        <p:sp>
          <p:nvSpPr>
            <p:cNvPr id="6" name="Rectangle 5">
              <a:extLst>
                <a:ext uri="{FF2B5EF4-FFF2-40B4-BE49-F238E27FC236}">
                  <a16:creationId xmlns:a16="http://schemas.microsoft.com/office/drawing/2014/main" id="{290F927B-281B-5BC6-3DDD-8328911F2429}"/>
                </a:ext>
              </a:extLst>
            </p:cNvPr>
            <p:cNvSpPr/>
            <p:nvPr/>
          </p:nvSpPr>
          <p:spPr>
            <a:xfrm>
              <a:off x="5214703" y="4294196"/>
              <a:ext cx="2645292" cy="267433"/>
            </a:xfrm>
            <a:prstGeom prst="rect">
              <a:avLst/>
            </a:prstGeom>
            <a:noFill/>
            <a:ln>
              <a:noFill/>
            </a:ln>
          </p:spPr>
          <p:txBody>
            <a:bodyPr spcFirstLastPara="1" wrap="square" lIns="91425" tIns="45700" rIns="91425" bIns="45700" anchor="t" anchorCtr="0">
              <a:noAutofit/>
            </a:bodyPr>
            <a:lstStyle/>
            <a:p>
              <a:r>
                <a:rPr lang="en-GB" sz="900" b="1" dirty="0">
                  <a:solidFill>
                    <a:srgbClr val="D92026"/>
                  </a:solidFill>
                  <a:effectLst/>
                  <a:latin typeface="Montserrat" pitchFamily="2" charset="77"/>
                  <a:ea typeface="Tahoma" panose="020B0604030504040204" pitchFamily="34" charset="0"/>
                  <a:cs typeface="Times New Roman" panose="02020603050405020304" pitchFamily="18" charset="0"/>
                </a:rPr>
                <a:t>Developed in partnership with</a:t>
              </a:r>
              <a:endParaRPr lang="en-GB" sz="900" b="1" dirty="0">
                <a:solidFill>
                  <a:srgbClr val="D92026"/>
                </a:solidFill>
                <a:effectLst/>
                <a:latin typeface="Montserrat" pitchFamily="2" charset="77"/>
                <a:ea typeface="Times New Roman" panose="02020603050405020304" pitchFamily="18" charset="0"/>
                <a:cs typeface="Times New Roman" panose="02020603050405020304" pitchFamily="18" charset="0"/>
              </a:endParaRPr>
            </a:p>
            <a:p>
              <a:r>
                <a:rPr lang="en-GB" sz="1200" dirty="0">
                  <a:effectLst/>
                  <a:latin typeface="Montserrat" pitchFamily="2" charset="77"/>
                  <a:ea typeface="Times New Roman" panose="02020603050405020304" pitchFamily="18" charset="0"/>
                  <a:cs typeface="Times New Roman" panose="02020603050405020304" pitchFamily="18" charset="0"/>
                </a:rPr>
                <a:t> </a:t>
              </a:r>
            </a:p>
          </p:txBody>
        </p:sp>
        <p:pic>
          <p:nvPicPr>
            <p:cNvPr id="7" name="Picture 6" descr="A logo with text and hands holding paper&#10;&#10;AI-generated content may be incorrect.">
              <a:extLst>
                <a:ext uri="{FF2B5EF4-FFF2-40B4-BE49-F238E27FC236}">
                  <a16:creationId xmlns:a16="http://schemas.microsoft.com/office/drawing/2014/main" id="{50D9ECF8-AB99-0A75-7DD0-0F55DBEA4D82}"/>
                </a:ext>
              </a:extLst>
            </p:cNvPr>
            <p:cNvPicPr>
              <a:picLocks noChangeAspect="1"/>
            </p:cNvPicPr>
            <p:nvPr/>
          </p:nvPicPr>
          <p:blipFill>
            <a:blip r:embed="rId3"/>
            <a:stretch>
              <a:fillRect/>
            </a:stretch>
          </p:blipFill>
          <p:spPr>
            <a:xfrm>
              <a:off x="5728922" y="4521026"/>
              <a:ext cx="1616854" cy="556257"/>
            </a:xfrm>
            <a:prstGeom prst="rect">
              <a:avLst/>
            </a:prstGeom>
          </p:spPr>
        </p:pic>
        <p:pic>
          <p:nvPicPr>
            <p:cNvPr id="8" name="Picture 7" descr="A logo with text on it&#10;&#10;AI-generated content may be incorrect.">
              <a:extLst>
                <a:ext uri="{FF2B5EF4-FFF2-40B4-BE49-F238E27FC236}">
                  <a16:creationId xmlns:a16="http://schemas.microsoft.com/office/drawing/2014/main" id="{224A3F1A-1594-FE57-8476-4700563E001C}"/>
                </a:ext>
              </a:extLst>
            </p:cNvPr>
            <p:cNvPicPr>
              <a:picLocks noChangeAspect="1"/>
            </p:cNvPicPr>
            <p:nvPr/>
          </p:nvPicPr>
          <p:blipFill>
            <a:blip r:embed="rId4"/>
            <a:stretch>
              <a:fillRect/>
            </a:stretch>
          </p:blipFill>
          <p:spPr>
            <a:xfrm>
              <a:off x="7510641" y="4476199"/>
              <a:ext cx="1430598" cy="667301"/>
            </a:xfrm>
            <a:prstGeom prst="rect">
              <a:avLst/>
            </a:prstGeom>
          </p:spPr>
        </p:pic>
      </p:grpSp>
      <p:pic>
        <p:nvPicPr>
          <p:cNvPr id="9" name="Picture 8" descr="Text&#10;&#10;Description automatically generated with medium confidence">
            <a:extLst>
              <a:ext uri="{FF2B5EF4-FFF2-40B4-BE49-F238E27FC236}">
                <a16:creationId xmlns:a16="http://schemas.microsoft.com/office/drawing/2014/main" id="{B61BD49C-589B-8515-F695-5604C9B5BA9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3803" r="5317" b="24419"/>
          <a:stretch>
            <a:fillRect/>
          </a:stretch>
        </p:blipFill>
        <p:spPr bwMode="auto">
          <a:xfrm>
            <a:off x="247001" y="4427913"/>
            <a:ext cx="3271949" cy="541799"/>
          </a:xfrm>
          <a:prstGeom prst="rect">
            <a:avLst/>
          </a:prstGeom>
          <a:ln>
            <a:noFill/>
          </a:ln>
          <a:extLst>
            <a:ext uri="{53640926-AAD7-44D8-BBD7-CCE9431645EC}">
              <a14:shadowObscured xmlns:a14="http://schemas.microsoft.com/office/drawing/2010/main"/>
            </a:ext>
          </a:extLst>
        </p:spPr>
      </p:pic>
      <p:pic>
        <p:nvPicPr>
          <p:cNvPr id="3" name="Picture 2" descr="A speedometer with a black background&#10;&#10;AI-generated content may be incorrect.">
            <a:extLst>
              <a:ext uri="{FF2B5EF4-FFF2-40B4-BE49-F238E27FC236}">
                <a16:creationId xmlns:a16="http://schemas.microsoft.com/office/drawing/2014/main" id="{93F8360D-7715-6E14-F60E-398185C07554}"/>
              </a:ext>
            </a:extLst>
          </p:cNvPr>
          <p:cNvPicPr>
            <a:picLocks noChangeAspect="1"/>
          </p:cNvPicPr>
          <p:nvPr/>
        </p:nvPicPr>
        <p:blipFill>
          <a:blip r:embed="rId6"/>
          <a:stretch>
            <a:fillRect/>
          </a:stretch>
        </p:blipFill>
        <p:spPr>
          <a:xfrm>
            <a:off x="1417879" y="369466"/>
            <a:ext cx="5976025" cy="3541428"/>
          </a:xfrm>
          <a:prstGeom prst="rect">
            <a:avLst/>
          </a:prstGeom>
        </p:spPr>
      </p:pic>
    </p:spTree>
    <p:extLst>
      <p:ext uri="{BB962C8B-B14F-4D97-AF65-F5344CB8AC3E}">
        <p14:creationId xmlns:p14="http://schemas.microsoft.com/office/powerpoint/2010/main" val="4233458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6B0B5-8206-2A48-9F67-7D0926CECB61}"/>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2B371A8C-B9AC-1FE6-FFB3-1C1705AB4169}"/>
              </a:ext>
            </a:extLst>
          </p:cNvPr>
          <p:cNvSpPr txBox="1">
            <a:spLocks/>
          </p:cNvSpPr>
          <p:nvPr/>
        </p:nvSpPr>
        <p:spPr>
          <a:xfrm>
            <a:off x="408791" y="192423"/>
            <a:ext cx="8071066"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SPIKE </a:t>
            </a:r>
            <a:r>
              <a:rPr lang="en-GB" sz="2780" dirty="0">
                <a:solidFill>
                  <a:srgbClr val="FF0000"/>
                </a:solidFill>
                <a:latin typeface="Montserrat ExtraBold" pitchFamily="2" charset="77"/>
              </a:rPr>
              <a:t>STRONG</a:t>
            </a:r>
            <a:r>
              <a:rPr lang="en-GB" sz="2780" dirty="0">
                <a:solidFill>
                  <a:srgbClr val="F2612F"/>
                </a:solidFill>
                <a:latin typeface="Montserrat ExtraBold" pitchFamily="2" charset="77"/>
              </a:rPr>
              <a:t>’S GEARS: </a:t>
            </a:r>
            <a:r>
              <a:rPr lang="en-GB" sz="2780" dirty="0">
                <a:solidFill>
                  <a:schemeClr val="tx1"/>
                </a:solidFill>
                <a:latin typeface="Montserrat ExtraBold" pitchFamily="2" charset="77"/>
              </a:rPr>
              <a:t>Gearing Down!</a:t>
            </a:r>
          </a:p>
        </p:txBody>
      </p:sp>
      <p:pic>
        <p:nvPicPr>
          <p:cNvPr id="3" name="Picture 2" descr="A black circular object with a cross&#10;&#10;AI-generated content may be incorrect.">
            <a:extLst>
              <a:ext uri="{FF2B5EF4-FFF2-40B4-BE49-F238E27FC236}">
                <a16:creationId xmlns:a16="http://schemas.microsoft.com/office/drawing/2014/main" id="{C1535D29-6C0F-619C-3E20-2E3E4E2E7F60}"/>
              </a:ext>
            </a:extLst>
          </p:cNvPr>
          <p:cNvPicPr>
            <a:picLocks noChangeAspect="1"/>
          </p:cNvPicPr>
          <p:nvPr/>
        </p:nvPicPr>
        <p:blipFill>
          <a:blip r:embed="rId3"/>
          <a:srcRect l="39795" t="29965" r="39457" b="34057"/>
          <a:stretch>
            <a:fillRect/>
          </a:stretch>
        </p:blipFill>
        <p:spPr>
          <a:xfrm>
            <a:off x="2883310" y="2138517"/>
            <a:ext cx="899651" cy="877529"/>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37FC22B5-E210-B525-B209-8AA6D897B287}"/>
              </a:ext>
            </a:extLst>
          </p:cNvPr>
          <p:cNvPicPr>
            <a:picLocks noChangeAspect="1"/>
          </p:cNvPicPr>
          <p:nvPr/>
        </p:nvPicPr>
        <p:blipFill>
          <a:blip r:embed="rId4"/>
          <a:srcRect l="25510" t="4760" r="23641" b="3631"/>
          <a:stretch>
            <a:fillRect/>
          </a:stretch>
        </p:blipFill>
        <p:spPr>
          <a:xfrm>
            <a:off x="3613354" y="1555955"/>
            <a:ext cx="2204885" cy="2234381"/>
          </a:xfrm>
          <a:prstGeom prst="rect">
            <a:avLst/>
          </a:prstGeom>
        </p:spPr>
      </p:pic>
      <p:sp>
        <p:nvSpPr>
          <p:cNvPr id="6" name="TextBox 5">
            <a:extLst>
              <a:ext uri="{FF2B5EF4-FFF2-40B4-BE49-F238E27FC236}">
                <a16:creationId xmlns:a16="http://schemas.microsoft.com/office/drawing/2014/main" id="{1EBA284C-A849-E340-990A-78FC8D0F4D28}"/>
              </a:ext>
            </a:extLst>
          </p:cNvPr>
          <p:cNvSpPr txBox="1"/>
          <p:nvPr/>
        </p:nvSpPr>
        <p:spPr>
          <a:xfrm>
            <a:off x="557783" y="1196184"/>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motor turns the small gear which has 12 teeth.</a:t>
            </a:r>
          </a:p>
        </p:txBody>
      </p:sp>
      <p:cxnSp>
        <p:nvCxnSpPr>
          <p:cNvPr id="7" name="Straight Arrow Connector 6">
            <a:extLst>
              <a:ext uri="{FF2B5EF4-FFF2-40B4-BE49-F238E27FC236}">
                <a16:creationId xmlns:a16="http://schemas.microsoft.com/office/drawing/2014/main" id="{98F68FD8-2A65-0938-B509-10512901B778}"/>
              </a:ext>
            </a:extLst>
          </p:cNvPr>
          <p:cNvCxnSpPr>
            <a:cxnSpLocks/>
          </p:cNvCxnSpPr>
          <p:nvPr/>
        </p:nvCxnSpPr>
        <p:spPr>
          <a:xfrm>
            <a:off x="2194504" y="1600009"/>
            <a:ext cx="792727" cy="663485"/>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17740D81-FFD2-1A60-F439-D6F9BC61190A}"/>
              </a:ext>
            </a:extLst>
          </p:cNvPr>
          <p:cNvCxnSpPr>
            <a:cxnSpLocks/>
          </p:cNvCxnSpPr>
          <p:nvPr/>
        </p:nvCxnSpPr>
        <p:spPr>
          <a:xfrm flipV="1">
            <a:off x="2883310" y="2846054"/>
            <a:ext cx="730045" cy="1010649"/>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9114D3A9-0D1C-65AF-C6CD-7B0A9607B94D}"/>
              </a:ext>
            </a:extLst>
          </p:cNvPr>
          <p:cNvSpPr txBox="1"/>
          <p:nvPr/>
        </p:nvSpPr>
        <p:spPr>
          <a:xfrm>
            <a:off x="985486" y="3967799"/>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teeth transfer the force from one gear to another.</a:t>
            </a:r>
          </a:p>
        </p:txBody>
      </p:sp>
      <p:cxnSp>
        <p:nvCxnSpPr>
          <p:cNvPr id="16" name="Straight Arrow Connector 15">
            <a:extLst>
              <a:ext uri="{FF2B5EF4-FFF2-40B4-BE49-F238E27FC236}">
                <a16:creationId xmlns:a16="http://schemas.microsoft.com/office/drawing/2014/main" id="{8B00D7E0-4CE6-190B-46FD-B1B7B884B842}"/>
              </a:ext>
            </a:extLst>
          </p:cNvPr>
          <p:cNvCxnSpPr>
            <a:cxnSpLocks/>
          </p:cNvCxnSpPr>
          <p:nvPr/>
        </p:nvCxnSpPr>
        <p:spPr>
          <a:xfrm flipH="1">
            <a:off x="5471652" y="1290100"/>
            <a:ext cx="774292" cy="54607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A83B987D-864B-6E4F-6474-5449096B7426}"/>
              </a:ext>
            </a:extLst>
          </p:cNvPr>
          <p:cNvSpPr txBox="1"/>
          <p:nvPr/>
        </p:nvSpPr>
        <p:spPr>
          <a:xfrm>
            <a:off x="6245942" y="1121935"/>
            <a:ext cx="2627868" cy="95410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36 teeth so turns 3 times slower than the first gear but with 3 times more torque (turning force).</a:t>
            </a:r>
          </a:p>
        </p:txBody>
      </p:sp>
      <p:sp>
        <p:nvSpPr>
          <p:cNvPr id="25" name="TextBox 24">
            <a:extLst>
              <a:ext uri="{FF2B5EF4-FFF2-40B4-BE49-F238E27FC236}">
                <a16:creationId xmlns:a16="http://schemas.microsoft.com/office/drawing/2014/main" id="{7CDCDA0B-55F7-8235-F30D-29878D02805D}"/>
              </a:ext>
            </a:extLst>
          </p:cNvPr>
          <p:cNvSpPr txBox="1"/>
          <p:nvPr/>
        </p:nvSpPr>
        <p:spPr>
          <a:xfrm>
            <a:off x="6048965" y="4065927"/>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What do you notice about the direction of each gear?</a:t>
            </a:r>
          </a:p>
        </p:txBody>
      </p:sp>
      <p:sp>
        <p:nvSpPr>
          <p:cNvPr id="27" name="Google Shape;191;p19">
            <a:extLst>
              <a:ext uri="{FF2B5EF4-FFF2-40B4-BE49-F238E27FC236}">
                <a16:creationId xmlns:a16="http://schemas.microsoft.com/office/drawing/2014/main" id="{E4F9DC11-0BC8-D59C-1A86-605754BEEFA4}"/>
              </a:ext>
            </a:extLst>
          </p:cNvPr>
          <p:cNvSpPr txBox="1">
            <a:spLocks/>
          </p:cNvSpPr>
          <p:nvPr/>
        </p:nvSpPr>
        <p:spPr>
          <a:xfrm>
            <a:off x="6078991" y="478016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 name="Google Shape;191;p19">
            <a:extLst>
              <a:ext uri="{FF2B5EF4-FFF2-40B4-BE49-F238E27FC236}">
                <a16:creationId xmlns:a16="http://schemas.microsoft.com/office/drawing/2014/main" id="{FC2F5CC4-8B1C-36C2-84C3-D88EB09BB002}"/>
              </a:ext>
            </a:extLst>
          </p:cNvPr>
          <p:cNvSpPr txBox="1">
            <a:spLocks/>
          </p:cNvSpPr>
          <p:nvPr/>
        </p:nvSpPr>
        <p:spPr>
          <a:xfrm>
            <a:off x="557782" y="790168"/>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5" name="Google Shape;191;p19">
            <a:extLst>
              <a:ext uri="{FF2B5EF4-FFF2-40B4-BE49-F238E27FC236}">
                <a16:creationId xmlns:a16="http://schemas.microsoft.com/office/drawing/2014/main" id="{C5CDEFC7-D231-14F6-3E8C-ADCD16FE1750}"/>
              </a:ext>
            </a:extLst>
          </p:cNvPr>
          <p:cNvSpPr txBox="1">
            <a:spLocks/>
          </p:cNvSpPr>
          <p:nvPr/>
        </p:nvSpPr>
        <p:spPr>
          <a:xfrm>
            <a:off x="6245942" y="700735"/>
            <a:ext cx="223391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 Gear</a:t>
            </a:r>
          </a:p>
        </p:txBody>
      </p:sp>
      <p:sp>
        <p:nvSpPr>
          <p:cNvPr id="8" name="TextBox 7">
            <a:extLst>
              <a:ext uri="{FF2B5EF4-FFF2-40B4-BE49-F238E27FC236}">
                <a16:creationId xmlns:a16="http://schemas.microsoft.com/office/drawing/2014/main" id="{451BC0C4-B2EB-A679-965F-50C7D7F13663}"/>
              </a:ext>
            </a:extLst>
          </p:cNvPr>
          <p:cNvSpPr txBox="1"/>
          <p:nvPr/>
        </p:nvSpPr>
        <p:spPr>
          <a:xfrm>
            <a:off x="6226692" y="1965173"/>
            <a:ext cx="1723775" cy="461665"/>
          </a:xfrm>
          <a:prstGeom prst="rect">
            <a:avLst/>
          </a:prstGeom>
          <a:noFill/>
        </p:spPr>
        <p:txBody>
          <a:bodyPr wrap="square" rtlCol="0">
            <a:spAutoFit/>
          </a:bodyPr>
          <a:lstStyle/>
          <a:p>
            <a:r>
              <a:rPr lang="en-US" sz="2400" b="1" dirty="0">
                <a:solidFill>
                  <a:srgbClr val="FF0000"/>
                </a:solidFill>
                <a:latin typeface="Montserrat ExtraBold" pitchFamily="2" charset="77"/>
              </a:rPr>
              <a:t>STRONG</a:t>
            </a:r>
          </a:p>
        </p:txBody>
      </p:sp>
    </p:spTree>
    <p:extLst>
      <p:ext uri="{BB962C8B-B14F-4D97-AF65-F5344CB8AC3E}">
        <p14:creationId xmlns:p14="http://schemas.microsoft.com/office/powerpoint/2010/main" val="3638104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317D0-32F6-854D-0D17-2739DF078633}"/>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796B70B8-FE0C-E3AE-1805-390A05807DDD}"/>
              </a:ext>
            </a:extLst>
          </p:cNvPr>
          <p:cNvSpPr txBox="1">
            <a:spLocks/>
          </p:cNvSpPr>
          <p:nvPr/>
        </p:nvSpPr>
        <p:spPr>
          <a:xfrm>
            <a:off x="875980" y="194147"/>
            <a:ext cx="7384647"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SPIKE </a:t>
            </a:r>
            <a:r>
              <a:rPr lang="en-GB" sz="2780" dirty="0">
                <a:solidFill>
                  <a:srgbClr val="00B050"/>
                </a:solidFill>
                <a:latin typeface="Montserrat ExtraBold" pitchFamily="2" charset="77"/>
              </a:rPr>
              <a:t>SPEEDY</a:t>
            </a:r>
            <a:r>
              <a:rPr lang="en-GB" sz="2780" dirty="0">
                <a:solidFill>
                  <a:srgbClr val="F2612F"/>
                </a:solidFill>
                <a:latin typeface="Montserrat ExtraBold" pitchFamily="2" charset="77"/>
              </a:rPr>
              <a:t>’S GEARS: </a:t>
            </a:r>
            <a:r>
              <a:rPr lang="en-GB" sz="2780" dirty="0">
                <a:solidFill>
                  <a:schemeClr val="tx1"/>
                </a:solidFill>
                <a:latin typeface="Montserrat ExtraBold" pitchFamily="2" charset="77"/>
              </a:rPr>
              <a:t>GEARING UP!</a:t>
            </a:r>
          </a:p>
        </p:txBody>
      </p:sp>
      <p:sp>
        <p:nvSpPr>
          <p:cNvPr id="6" name="TextBox 5">
            <a:extLst>
              <a:ext uri="{FF2B5EF4-FFF2-40B4-BE49-F238E27FC236}">
                <a16:creationId xmlns:a16="http://schemas.microsoft.com/office/drawing/2014/main" id="{821D23F6-5A33-B90E-7388-6D93FFA132F6}"/>
              </a:ext>
            </a:extLst>
          </p:cNvPr>
          <p:cNvSpPr txBox="1"/>
          <p:nvPr/>
        </p:nvSpPr>
        <p:spPr>
          <a:xfrm>
            <a:off x="57842" y="726599"/>
            <a:ext cx="4633727" cy="307777"/>
          </a:xfrm>
          <a:prstGeom prst="rect">
            <a:avLst/>
          </a:prstGeom>
          <a:noFill/>
        </p:spPr>
        <p:txBody>
          <a:bodyPr wrap="square" rtlCol="0">
            <a:spAutoFit/>
          </a:bodyPr>
          <a:lstStyle/>
          <a:p>
            <a:r>
              <a:rPr lang="en-US" dirty="0">
                <a:solidFill>
                  <a:srgbClr val="00B050"/>
                </a:solidFill>
                <a:latin typeface="Calibri" panose="020F0502020204030204" pitchFamily="34" charset="0"/>
                <a:cs typeface="Calibri" panose="020F0502020204030204" pitchFamily="34" charset="0"/>
              </a:rPr>
              <a:t>SPIKE SPEEDY uses two pairs of gears to go really fast...</a:t>
            </a:r>
          </a:p>
        </p:txBody>
      </p:sp>
      <p:cxnSp>
        <p:nvCxnSpPr>
          <p:cNvPr id="7" name="Straight Arrow Connector 6">
            <a:extLst>
              <a:ext uri="{FF2B5EF4-FFF2-40B4-BE49-F238E27FC236}">
                <a16:creationId xmlns:a16="http://schemas.microsoft.com/office/drawing/2014/main" id="{EAEF1EC5-B712-D417-8743-76A4526F59E7}"/>
              </a:ext>
            </a:extLst>
          </p:cNvPr>
          <p:cNvCxnSpPr>
            <a:cxnSpLocks/>
          </p:cNvCxnSpPr>
          <p:nvPr/>
        </p:nvCxnSpPr>
        <p:spPr>
          <a:xfrm flipH="1">
            <a:off x="5089516" y="1737390"/>
            <a:ext cx="739784" cy="35804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93034D7A-1814-DB76-7C24-E0A3AFE98D56}"/>
              </a:ext>
            </a:extLst>
          </p:cNvPr>
          <p:cNvSpPr txBox="1"/>
          <p:nvPr/>
        </p:nvSpPr>
        <p:spPr>
          <a:xfrm>
            <a:off x="5477916" y="1058145"/>
            <a:ext cx="2400685"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grey gear has 28 teeth which then turns the beige gear which has 20 teeth.</a:t>
            </a:r>
          </a:p>
        </p:txBody>
      </p:sp>
      <p:cxnSp>
        <p:nvCxnSpPr>
          <p:cNvPr id="16" name="Straight Arrow Connector 15">
            <a:extLst>
              <a:ext uri="{FF2B5EF4-FFF2-40B4-BE49-F238E27FC236}">
                <a16:creationId xmlns:a16="http://schemas.microsoft.com/office/drawing/2014/main" id="{48D3A640-C219-124B-E032-1EB78781DD26}"/>
              </a:ext>
            </a:extLst>
          </p:cNvPr>
          <p:cNvCxnSpPr>
            <a:cxnSpLocks/>
          </p:cNvCxnSpPr>
          <p:nvPr/>
        </p:nvCxnSpPr>
        <p:spPr>
          <a:xfrm>
            <a:off x="1794245" y="2085378"/>
            <a:ext cx="328004" cy="261391"/>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81E3328C-CAFE-E72E-A7D2-A55B004F923B}"/>
              </a:ext>
            </a:extLst>
          </p:cNvPr>
          <p:cNvSpPr txBox="1"/>
          <p:nvPr/>
        </p:nvSpPr>
        <p:spPr>
          <a:xfrm>
            <a:off x="1191748" y="4368765"/>
            <a:ext cx="3470108"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12 teeth so turns 3 times faster than the first gear and is connected with an axle to the grey gear.</a:t>
            </a:r>
          </a:p>
        </p:txBody>
      </p:sp>
      <p:pic>
        <p:nvPicPr>
          <p:cNvPr id="12" name="Picture 11" descr="A grey and black gear&#10;&#10;AI-generated content may be incorrect.">
            <a:extLst>
              <a:ext uri="{FF2B5EF4-FFF2-40B4-BE49-F238E27FC236}">
                <a16:creationId xmlns:a16="http://schemas.microsoft.com/office/drawing/2014/main" id="{DD501368-7FA9-113E-BE05-7F57129B6798}"/>
              </a:ext>
            </a:extLst>
          </p:cNvPr>
          <p:cNvPicPr>
            <a:picLocks noChangeAspect="1"/>
          </p:cNvPicPr>
          <p:nvPr/>
        </p:nvPicPr>
        <p:blipFill>
          <a:blip r:embed="rId3"/>
          <a:srcRect l="24435" t="5162" r="23242" b="3741"/>
          <a:stretch>
            <a:fillRect/>
          </a:stretch>
        </p:blipFill>
        <p:spPr>
          <a:xfrm rot="940947">
            <a:off x="3673106" y="1946732"/>
            <a:ext cx="1790397" cy="1753414"/>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63479C5A-CD4D-079E-5D65-E8D106D8462C}"/>
              </a:ext>
            </a:extLst>
          </p:cNvPr>
          <p:cNvPicPr>
            <a:picLocks noChangeAspect="1"/>
          </p:cNvPicPr>
          <p:nvPr/>
        </p:nvPicPr>
        <p:blipFill>
          <a:blip r:embed="rId4"/>
          <a:srcRect l="25510" t="4760" r="23641" b="3631"/>
          <a:stretch>
            <a:fillRect/>
          </a:stretch>
        </p:blipFill>
        <p:spPr>
          <a:xfrm>
            <a:off x="2056107" y="1702032"/>
            <a:ext cx="2204885" cy="2234381"/>
          </a:xfrm>
          <a:prstGeom prst="rect">
            <a:avLst/>
          </a:prstGeom>
        </p:spPr>
      </p:pic>
      <p:pic>
        <p:nvPicPr>
          <p:cNvPr id="14" name="Picture 13" descr="A white gear with a cross&#10;&#10;AI-generated content may be incorrect.">
            <a:extLst>
              <a:ext uri="{FF2B5EF4-FFF2-40B4-BE49-F238E27FC236}">
                <a16:creationId xmlns:a16="http://schemas.microsoft.com/office/drawing/2014/main" id="{8AF5633B-508F-4405-980D-79926EB8FED8}"/>
              </a:ext>
            </a:extLst>
          </p:cNvPr>
          <p:cNvPicPr>
            <a:picLocks noChangeAspect="1"/>
          </p:cNvPicPr>
          <p:nvPr/>
        </p:nvPicPr>
        <p:blipFill>
          <a:blip r:embed="rId5"/>
          <a:srcRect l="28387" t="10037" r="26855" b="11398"/>
          <a:stretch>
            <a:fillRect/>
          </a:stretch>
        </p:blipFill>
        <p:spPr>
          <a:xfrm rot="20785673">
            <a:off x="5271118" y="2128373"/>
            <a:ext cx="1384412" cy="1366950"/>
          </a:xfrm>
          <a:prstGeom prst="rect">
            <a:avLst/>
          </a:prstGeom>
        </p:spPr>
      </p:pic>
      <p:sp>
        <p:nvSpPr>
          <p:cNvPr id="20" name="Google Shape;191;p19">
            <a:extLst>
              <a:ext uri="{FF2B5EF4-FFF2-40B4-BE49-F238E27FC236}">
                <a16:creationId xmlns:a16="http://schemas.microsoft.com/office/drawing/2014/main" id="{0550FC3F-696C-39F9-81E9-4865118E051E}"/>
              </a:ext>
            </a:extLst>
          </p:cNvPr>
          <p:cNvSpPr txBox="1">
            <a:spLocks/>
          </p:cNvSpPr>
          <p:nvPr/>
        </p:nvSpPr>
        <p:spPr>
          <a:xfrm>
            <a:off x="6101269" y="475601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1" name="TextBox 20">
            <a:extLst>
              <a:ext uri="{FF2B5EF4-FFF2-40B4-BE49-F238E27FC236}">
                <a16:creationId xmlns:a16="http://schemas.microsoft.com/office/drawing/2014/main" id="{8745CE17-B982-CADE-C0EF-E45592F8DDD9}"/>
              </a:ext>
            </a:extLst>
          </p:cNvPr>
          <p:cNvSpPr txBox="1"/>
          <p:nvPr/>
        </p:nvSpPr>
        <p:spPr>
          <a:xfrm>
            <a:off x="62030" y="1542398"/>
            <a:ext cx="2060219"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is the driving gear which is connected to the motor. It has 36 teeth.</a:t>
            </a:r>
          </a:p>
        </p:txBody>
      </p:sp>
      <p:cxnSp>
        <p:nvCxnSpPr>
          <p:cNvPr id="10" name="Straight Arrow Connector 9">
            <a:extLst>
              <a:ext uri="{FF2B5EF4-FFF2-40B4-BE49-F238E27FC236}">
                <a16:creationId xmlns:a16="http://schemas.microsoft.com/office/drawing/2014/main" id="{1023254E-6E1B-5240-C0C9-8141AC347A21}"/>
              </a:ext>
            </a:extLst>
          </p:cNvPr>
          <p:cNvCxnSpPr>
            <a:cxnSpLocks/>
          </p:cNvCxnSpPr>
          <p:nvPr/>
        </p:nvCxnSpPr>
        <p:spPr>
          <a:xfrm flipV="1">
            <a:off x="3726411" y="2962451"/>
            <a:ext cx="845589" cy="1367607"/>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A42E6B8F-0E8B-DC61-710B-75BEE4D164D8}"/>
              </a:ext>
            </a:extLst>
          </p:cNvPr>
          <p:cNvSpPr txBox="1"/>
          <p:nvPr/>
        </p:nvSpPr>
        <p:spPr>
          <a:xfrm>
            <a:off x="7021751" y="2464024"/>
            <a:ext cx="1927818"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beige gear turns 1.4 times faster than the grey gear.</a:t>
            </a:r>
          </a:p>
        </p:txBody>
      </p:sp>
      <p:cxnSp>
        <p:nvCxnSpPr>
          <p:cNvPr id="28" name="Straight Arrow Connector 27">
            <a:extLst>
              <a:ext uri="{FF2B5EF4-FFF2-40B4-BE49-F238E27FC236}">
                <a16:creationId xmlns:a16="http://schemas.microsoft.com/office/drawing/2014/main" id="{2CDF91E0-08EC-3263-0712-3957CF1B3874}"/>
              </a:ext>
            </a:extLst>
          </p:cNvPr>
          <p:cNvCxnSpPr>
            <a:cxnSpLocks/>
            <a:stCxn id="27" idx="1"/>
          </p:cNvCxnSpPr>
          <p:nvPr/>
        </p:nvCxnSpPr>
        <p:spPr>
          <a:xfrm flipH="1" flipV="1">
            <a:off x="6649292" y="2760969"/>
            <a:ext cx="372459" cy="72387"/>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 name="Google Shape;191;p19">
            <a:extLst>
              <a:ext uri="{FF2B5EF4-FFF2-40B4-BE49-F238E27FC236}">
                <a16:creationId xmlns:a16="http://schemas.microsoft.com/office/drawing/2014/main" id="{F4948AA5-DE5B-5236-B4E1-BFF052BA2C22}"/>
              </a:ext>
            </a:extLst>
          </p:cNvPr>
          <p:cNvSpPr txBox="1">
            <a:spLocks/>
          </p:cNvSpPr>
          <p:nvPr/>
        </p:nvSpPr>
        <p:spPr>
          <a:xfrm>
            <a:off x="81244" y="1117642"/>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3" name="Google Shape;191;p19">
            <a:extLst>
              <a:ext uri="{FF2B5EF4-FFF2-40B4-BE49-F238E27FC236}">
                <a16:creationId xmlns:a16="http://schemas.microsoft.com/office/drawing/2014/main" id="{D9783437-A848-DB28-11BD-93330FAAB655}"/>
              </a:ext>
            </a:extLst>
          </p:cNvPr>
          <p:cNvSpPr txBox="1">
            <a:spLocks/>
          </p:cNvSpPr>
          <p:nvPr/>
        </p:nvSpPr>
        <p:spPr>
          <a:xfrm>
            <a:off x="117541" y="3815258"/>
            <a:ext cx="322097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Driven/Driver Gear</a:t>
            </a:r>
          </a:p>
        </p:txBody>
      </p:sp>
      <p:sp>
        <p:nvSpPr>
          <p:cNvPr id="5" name="Google Shape;191;p19">
            <a:extLst>
              <a:ext uri="{FF2B5EF4-FFF2-40B4-BE49-F238E27FC236}">
                <a16:creationId xmlns:a16="http://schemas.microsoft.com/office/drawing/2014/main" id="{F9420E5E-CE92-F7CB-1B01-2A0C4FA7B065}"/>
              </a:ext>
            </a:extLst>
          </p:cNvPr>
          <p:cNvSpPr txBox="1">
            <a:spLocks/>
          </p:cNvSpPr>
          <p:nvPr/>
        </p:nvSpPr>
        <p:spPr>
          <a:xfrm>
            <a:off x="5489491" y="703275"/>
            <a:ext cx="322097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Driven/Driver Gear</a:t>
            </a:r>
          </a:p>
        </p:txBody>
      </p:sp>
      <p:sp>
        <p:nvSpPr>
          <p:cNvPr id="8" name="Google Shape;191;p19">
            <a:extLst>
              <a:ext uri="{FF2B5EF4-FFF2-40B4-BE49-F238E27FC236}">
                <a16:creationId xmlns:a16="http://schemas.microsoft.com/office/drawing/2014/main" id="{8BB33B81-75C3-3258-86E8-D0D19B44FB08}"/>
              </a:ext>
            </a:extLst>
          </p:cNvPr>
          <p:cNvSpPr txBox="1">
            <a:spLocks/>
          </p:cNvSpPr>
          <p:nvPr/>
        </p:nvSpPr>
        <p:spPr>
          <a:xfrm>
            <a:off x="7021751" y="2104546"/>
            <a:ext cx="322097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a:t>
            </a:r>
          </a:p>
        </p:txBody>
      </p:sp>
      <p:sp>
        <p:nvSpPr>
          <p:cNvPr id="9" name="TextBox 8">
            <a:extLst>
              <a:ext uri="{FF2B5EF4-FFF2-40B4-BE49-F238E27FC236}">
                <a16:creationId xmlns:a16="http://schemas.microsoft.com/office/drawing/2014/main" id="{A9104CBC-F7AC-51A6-5C74-B389DD1EA63E}"/>
              </a:ext>
            </a:extLst>
          </p:cNvPr>
          <p:cNvSpPr txBox="1"/>
          <p:nvPr/>
        </p:nvSpPr>
        <p:spPr>
          <a:xfrm>
            <a:off x="5277086" y="3674012"/>
            <a:ext cx="3506883"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What do you notice about the direction of each gear?</a:t>
            </a:r>
          </a:p>
        </p:txBody>
      </p:sp>
    </p:spTree>
    <p:extLst>
      <p:ext uri="{BB962C8B-B14F-4D97-AF65-F5344CB8AC3E}">
        <p14:creationId xmlns:p14="http://schemas.microsoft.com/office/powerpoint/2010/main" val="3276246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3000" fill="hold" nodeType="withEffect">
                                  <p:stCondLst>
                                    <p:cond delay="0"/>
                                  </p:stCondLst>
                                  <p:childTnLst>
                                    <p:animRot by="-21600000">
                                      <p:cBhvr>
                                        <p:cTn id="8" dur="3000" fill="hold"/>
                                        <p:tgtEl>
                                          <p:spTgt spid="12"/>
                                        </p:tgtEl>
                                        <p:attrNameLst>
                                          <p:attrName>r</p:attrName>
                                        </p:attrNameLst>
                                      </p:cBhvr>
                                    </p:animRot>
                                  </p:childTnLst>
                                </p:cTn>
                              </p:par>
                              <p:par>
                                <p:cTn id="9" presetID="8" presetClass="emph" presetSubtype="0" repeatCount="4200" fill="hold" nodeType="withEffect">
                                  <p:stCondLst>
                                    <p:cond delay="0"/>
                                  </p:stCondLst>
                                  <p:childTnLst>
                                    <p:animRot by="21600000">
                                      <p:cBhvr>
                                        <p:cTn id="10" dur="2143"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A8A79-433D-E093-130C-8D991A6F9E3B}"/>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DEFB24F7-AAA8-59E0-BE1C-65A172D6821D}"/>
              </a:ext>
            </a:extLst>
          </p:cNvPr>
          <p:cNvSpPr txBox="1"/>
          <p:nvPr/>
        </p:nvSpPr>
        <p:spPr>
          <a:xfrm>
            <a:off x="532086" y="908399"/>
            <a:ext cx="3124573" cy="923330"/>
          </a:xfrm>
          <a:prstGeom prst="rect">
            <a:avLst/>
          </a:prstGeom>
          <a:noFill/>
        </p:spPr>
        <p:txBody>
          <a:bodyPr wrap="none" rtlCol="0">
            <a:spAutoFit/>
          </a:bodyPr>
          <a:lstStyle/>
          <a:p>
            <a:r>
              <a:rPr lang="en-US" sz="5400" b="1" dirty="0">
                <a:solidFill>
                  <a:srgbClr val="05B050"/>
                </a:solidFill>
                <a:latin typeface="Montserrat ExtraBold" pitchFamily="2" charset="77"/>
              </a:rPr>
              <a:t>SPEEDY</a:t>
            </a:r>
            <a:endParaRPr lang="en-US" sz="5400" b="1" dirty="0">
              <a:solidFill>
                <a:schemeClr val="tx1"/>
              </a:solidFill>
              <a:latin typeface="Montserrat ExtraBold" pitchFamily="2" charset="77"/>
            </a:endParaRPr>
          </a:p>
        </p:txBody>
      </p:sp>
      <p:sp>
        <p:nvSpPr>
          <p:cNvPr id="13" name="TextBox 12">
            <a:extLst>
              <a:ext uri="{FF2B5EF4-FFF2-40B4-BE49-F238E27FC236}">
                <a16:creationId xmlns:a16="http://schemas.microsoft.com/office/drawing/2014/main" id="{FF263857-1EA3-52BA-E829-56393C40CC03}"/>
              </a:ext>
            </a:extLst>
          </p:cNvPr>
          <p:cNvSpPr txBox="1"/>
          <p:nvPr/>
        </p:nvSpPr>
        <p:spPr>
          <a:xfrm>
            <a:off x="4923111" y="908399"/>
            <a:ext cx="3262432" cy="923330"/>
          </a:xfrm>
          <a:prstGeom prst="rect">
            <a:avLst/>
          </a:prstGeom>
          <a:noFill/>
        </p:spPr>
        <p:txBody>
          <a:bodyPr wrap="none" rtlCol="0">
            <a:spAutoFit/>
          </a:bodyPr>
          <a:lstStyle/>
          <a:p>
            <a:r>
              <a:rPr lang="en-US" sz="5400" b="1" dirty="0">
                <a:solidFill>
                  <a:srgbClr val="FF0000"/>
                </a:solidFill>
                <a:latin typeface="Montserrat ExtraBold" pitchFamily="2" charset="77"/>
              </a:rPr>
              <a:t>STRONG</a:t>
            </a:r>
            <a:endParaRPr lang="en-US" sz="5400" b="1" dirty="0">
              <a:solidFill>
                <a:schemeClr val="tx1"/>
              </a:solidFill>
              <a:latin typeface="Montserrat ExtraBold" pitchFamily="2" charset="77"/>
            </a:endParaRPr>
          </a:p>
        </p:txBody>
      </p:sp>
      <p:pic>
        <p:nvPicPr>
          <p:cNvPr id="18" name="Picture 17" descr="A screenshot of a program&#10;&#10;AI-generated content may be incorrect.">
            <a:extLst>
              <a:ext uri="{FF2B5EF4-FFF2-40B4-BE49-F238E27FC236}">
                <a16:creationId xmlns:a16="http://schemas.microsoft.com/office/drawing/2014/main" id="{2338BAB7-7821-E1CF-C61D-483C7CBD04F8}"/>
              </a:ext>
            </a:extLst>
          </p:cNvPr>
          <p:cNvPicPr>
            <a:picLocks noChangeAspect="1"/>
          </p:cNvPicPr>
          <p:nvPr/>
        </p:nvPicPr>
        <p:blipFill>
          <a:blip r:embed="rId3"/>
          <a:stretch>
            <a:fillRect/>
          </a:stretch>
        </p:blipFill>
        <p:spPr>
          <a:xfrm>
            <a:off x="4967772" y="1831729"/>
            <a:ext cx="3217771" cy="2300911"/>
          </a:xfrm>
          <a:prstGeom prst="rect">
            <a:avLst/>
          </a:prstGeom>
        </p:spPr>
      </p:pic>
      <p:pic>
        <p:nvPicPr>
          <p:cNvPr id="24" name="Picture 23" descr="A screenshot of a computer program&#10;&#10;AI-generated content may be incorrect.">
            <a:extLst>
              <a:ext uri="{FF2B5EF4-FFF2-40B4-BE49-F238E27FC236}">
                <a16:creationId xmlns:a16="http://schemas.microsoft.com/office/drawing/2014/main" id="{1D81B590-39C5-F527-D8A4-2671BDDC85DA}"/>
              </a:ext>
            </a:extLst>
          </p:cNvPr>
          <p:cNvPicPr>
            <a:picLocks noChangeAspect="1"/>
          </p:cNvPicPr>
          <p:nvPr/>
        </p:nvPicPr>
        <p:blipFill>
          <a:blip r:embed="rId4"/>
          <a:stretch>
            <a:fillRect/>
          </a:stretch>
        </p:blipFill>
        <p:spPr>
          <a:xfrm>
            <a:off x="426817" y="1744224"/>
            <a:ext cx="3657942" cy="2708225"/>
          </a:xfrm>
          <a:prstGeom prst="rect">
            <a:avLst/>
          </a:prstGeom>
        </p:spPr>
      </p:pic>
      <p:sp>
        <p:nvSpPr>
          <p:cNvPr id="25" name="Google Shape;191;p19">
            <a:extLst>
              <a:ext uri="{FF2B5EF4-FFF2-40B4-BE49-F238E27FC236}">
                <a16:creationId xmlns:a16="http://schemas.microsoft.com/office/drawing/2014/main" id="{1566993E-7D86-5869-BC25-9AC617DEF163}"/>
              </a:ext>
            </a:extLst>
          </p:cNvPr>
          <p:cNvSpPr txBox="1">
            <a:spLocks/>
          </p:cNvSpPr>
          <p:nvPr/>
        </p:nvSpPr>
        <p:spPr>
          <a:xfrm>
            <a:off x="532085" y="174938"/>
            <a:ext cx="7105349" cy="48986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2pPr>
            <a:lvl3pPr marR="0" lvl="2"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3pPr>
            <a:lvl4pPr marR="0" lvl="3"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4pPr>
            <a:lvl5pPr marR="0" lvl="4"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5pPr>
            <a:lvl6pPr marR="0" lvl="5"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6pPr>
            <a:lvl7pPr marR="0" lvl="6"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7pPr>
            <a:lvl8pPr marR="0" lvl="7"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8pPr>
            <a:lvl9pPr marR="0" lvl="8"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9pPr>
          </a:lstStyle>
          <a:p>
            <a:pPr algn="l">
              <a:buSzPts val="1100"/>
            </a:pPr>
            <a:r>
              <a:rPr lang="en-GB" sz="2780" dirty="0">
                <a:solidFill>
                  <a:srgbClr val="F2612F"/>
                </a:solidFill>
                <a:latin typeface="Montserrat ExtraBold" pitchFamily="2" charset="77"/>
              </a:rPr>
              <a:t>CODING…</a:t>
            </a:r>
            <a:br>
              <a:rPr lang="en-GB" sz="3200" dirty="0">
                <a:solidFill>
                  <a:srgbClr val="F2612F"/>
                </a:solidFill>
                <a:latin typeface="Montserrat ExtraBold" pitchFamily="2" charset="77"/>
              </a:rPr>
            </a:br>
            <a:endParaRPr lang="en-GB" sz="1800" dirty="0">
              <a:solidFill>
                <a:schemeClr val="tx1"/>
              </a:solidFill>
              <a:latin typeface="Montserrat ExtraBold" pitchFamily="2" charset="77"/>
            </a:endParaRPr>
          </a:p>
        </p:txBody>
      </p:sp>
      <p:sp>
        <p:nvSpPr>
          <p:cNvPr id="29" name="TextBox 28">
            <a:extLst>
              <a:ext uri="{FF2B5EF4-FFF2-40B4-BE49-F238E27FC236}">
                <a16:creationId xmlns:a16="http://schemas.microsoft.com/office/drawing/2014/main" id="{C4A2CF16-C289-5D18-715D-8E9E57B5C775}"/>
              </a:ext>
            </a:extLst>
          </p:cNvPr>
          <p:cNvSpPr txBox="1"/>
          <p:nvPr/>
        </p:nvSpPr>
        <p:spPr>
          <a:xfrm>
            <a:off x="426817" y="4137716"/>
            <a:ext cx="8373790" cy="923330"/>
          </a:xfrm>
          <a:prstGeom prst="rect">
            <a:avLst/>
          </a:prstGeom>
          <a:noFill/>
        </p:spPr>
        <p:txBody>
          <a:bodyPr wrap="square">
            <a:spAutoFit/>
          </a:bodyPr>
          <a:lstStyle/>
          <a:p>
            <a:r>
              <a:rPr lang="en-GB" sz="1800" b="0" i="0" u="none" strike="noStrike" dirty="0">
                <a:solidFill>
                  <a:srgbClr val="000000"/>
                </a:solidFill>
                <a:effectLst/>
                <a:latin typeface="Calibri" panose="020F0502020204030204" pitchFamily="34" charset="0"/>
                <a:cs typeface="Calibri" panose="020F0502020204030204" pitchFamily="34" charset="0"/>
              </a:rPr>
              <a:t>Because the gears in </a:t>
            </a:r>
            <a:r>
              <a:rPr lang="en-GB" sz="1800" b="1" i="0" u="none" strike="noStrike" dirty="0">
                <a:solidFill>
                  <a:srgbClr val="000000"/>
                </a:solidFill>
                <a:effectLst/>
                <a:latin typeface="Calibri" panose="020F0502020204030204" pitchFamily="34" charset="0"/>
                <a:cs typeface="Calibri" panose="020F0502020204030204" pitchFamily="34" charset="0"/>
              </a:rPr>
              <a:t>SPIKE</a:t>
            </a:r>
            <a:r>
              <a:rPr lang="en-GB" sz="1800" b="0" i="0" u="none" strike="noStrike" dirty="0">
                <a:solidFill>
                  <a:srgbClr val="000000"/>
                </a:solidFill>
                <a:effectLst/>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STRONG</a:t>
            </a:r>
            <a:r>
              <a:rPr lang="en-GB" sz="1800" b="0" i="0" u="none" strike="noStrike" dirty="0">
                <a:solidFill>
                  <a:srgbClr val="000000"/>
                </a:solidFill>
                <a:effectLst/>
                <a:latin typeface="Calibri" panose="020F0502020204030204" pitchFamily="34" charset="0"/>
                <a:cs typeface="Calibri" panose="020F0502020204030204" pitchFamily="34" charset="0"/>
              </a:rPr>
              <a:t> are arranged differently, they make the wheels turn the opposite way to </a:t>
            </a:r>
            <a:r>
              <a:rPr lang="en-GB" sz="1800" b="1" i="0" u="none" strike="noStrike" dirty="0">
                <a:solidFill>
                  <a:srgbClr val="000000"/>
                </a:solidFill>
                <a:effectLst/>
                <a:latin typeface="Calibri" panose="020F0502020204030204" pitchFamily="34" charset="0"/>
                <a:cs typeface="Calibri" panose="020F0502020204030204" pitchFamily="34" charset="0"/>
              </a:rPr>
              <a:t>SPIKE</a:t>
            </a:r>
            <a:r>
              <a:rPr lang="en-GB" sz="1800" b="0" i="0" u="none" strike="noStrike" dirty="0">
                <a:solidFill>
                  <a:srgbClr val="000000"/>
                </a:solidFill>
                <a:effectLst/>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SPEEDY</a:t>
            </a:r>
            <a:r>
              <a:rPr lang="en-GB" sz="1800" b="0" i="0" u="none" strike="noStrike" dirty="0">
                <a:solidFill>
                  <a:srgbClr val="000000"/>
                </a:solidFill>
                <a:effectLst/>
                <a:latin typeface="Calibri" panose="020F0502020204030204" pitchFamily="34" charset="0"/>
                <a:cs typeface="Calibri" panose="020F0502020204030204" pitchFamily="34" charset="0"/>
              </a:rPr>
              <a:t>’s. That’s why we need to use a negative speed for </a:t>
            </a:r>
            <a:r>
              <a:rPr lang="en-GB" sz="1800" b="1" i="0" u="none" strike="noStrike" dirty="0">
                <a:solidFill>
                  <a:srgbClr val="000000"/>
                </a:solidFill>
                <a:effectLst/>
                <a:latin typeface="Calibri" panose="020F0502020204030204" pitchFamily="34" charset="0"/>
                <a:cs typeface="Calibri" panose="020F0502020204030204" pitchFamily="34" charset="0"/>
              </a:rPr>
              <a:t>SPIKE</a:t>
            </a:r>
            <a:r>
              <a:rPr lang="en-GB" sz="1800" b="0" i="0" u="none" strike="noStrike" dirty="0">
                <a:solidFill>
                  <a:srgbClr val="000000"/>
                </a:solidFill>
                <a:effectLst/>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STRONG</a:t>
            </a:r>
            <a:r>
              <a:rPr lang="en-GB" sz="1800" b="0" i="0" u="none" strike="noStrike" dirty="0">
                <a:solidFill>
                  <a:srgbClr val="000000"/>
                </a:solidFill>
                <a:effectLst/>
                <a:latin typeface="Calibri" panose="020F0502020204030204" pitchFamily="34" charset="0"/>
                <a:cs typeface="Calibri" panose="020F0502020204030204" pitchFamily="34" charset="0"/>
              </a:rPr>
              <a:t> — it tells the motor to spin the other way so it still goes forward.</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082182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37C91A-D379-D21F-D904-BD7E4CE6A591}"/>
              </a:ext>
            </a:extLst>
          </p:cNvPr>
          <p:cNvPicPr>
            <a:picLocks noChangeAspect="1"/>
          </p:cNvPicPr>
          <p:nvPr/>
        </p:nvPicPr>
        <p:blipFill rotWithShape="1">
          <a:blip r:embed="rId4">
            <a:extLst>
              <a:ext uri="{28A0092B-C50C-407E-A947-70E740481C1C}">
                <a14:useLocalDpi xmlns:a14="http://schemas.microsoft.com/office/drawing/2010/main"/>
              </a:ext>
            </a:extLst>
          </a:blip>
          <a:srcRect l="7989" r="7117"/>
          <a:stretch>
            <a:fillRect/>
          </a:stretch>
        </p:blipFill>
        <p:spPr>
          <a:xfrm>
            <a:off x="0" y="0"/>
            <a:ext cx="9144000" cy="5143500"/>
          </a:xfrm>
          <a:prstGeom prst="rect">
            <a:avLst/>
          </a:prstGeom>
        </p:spPr>
      </p:pic>
    </p:spTree>
    <p:extLst>
      <p:ext uri="{BB962C8B-B14F-4D97-AF65-F5344CB8AC3E}">
        <p14:creationId xmlns:p14="http://schemas.microsoft.com/office/powerpoint/2010/main" val="1839794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nodeType="with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3" name="voltag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a:extLst>
            <a:ext uri="{FF2B5EF4-FFF2-40B4-BE49-F238E27FC236}">
              <a16:creationId xmlns:a16="http://schemas.microsoft.com/office/drawing/2014/main" id="{F085A1A5-0685-3774-B064-0B09E97628CB}"/>
            </a:ext>
          </a:extLst>
        </p:cNvPr>
        <p:cNvGrpSpPr/>
        <p:nvPr/>
      </p:nvGrpSpPr>
      <p:grpSpPr>
        <a:xfrm>
          <a:off x="0" y="0"/>
          <a:ext cx="0" cy="0"/>
          <a:chOff x="0" y="0"/>
          <a:chExt cx="0" cy="0"/>
        </a:xfrm>
      </p:grpSpPr>
      <p:pic>
        <p:nvPicPr>
          <p:cNvPr id="6" name="Picture 5" descr="A yellow and blue toy&#10;&#10;AI-generated content may be incorrect.">
            <a:extLst>
              <a:ext uri="{FF2B5EF4-FFF2-40B4-BE49-F238E27FC236}">
                <a16:creationId xmlns:a16="http://schemas.microsoft.com/office/drawing/2014/main" id="{B29D4B70-3FCD-A16F-1B87-CC1782AB1468}"/>
              </a:ext>
            </a:extLst>
          </p:cNvPr>
          <p:cNvPicPr>
            <a:picLocks noChangeAspect="1"/>
          </p:cNvPicPr>
          <p:nvPr/>
        </p:nvPicPr>
        <p:blipFill>
          <a:blip r:embed="rId3"/>
          <a:stretch>
            <a:fillRect/>
          </a:stretch>
        </p:blipFill>
        <p:spPr>
          <a:xfrm>
            <a:off x="799669" y="165313"/>
            <a:ext cx="6969867" cy="3920550"/>
          </a:xfrm>
          <a:prstGeom prst="rect">
            <a:avLst/>
          </a:prstGeom>
        </p:spPr>
      </p:pic>
      <p:sp>
        <p:nvSpPr>
          <p:cNvPr id="191" name="Google Shape;191;p19">
            <a:extLst>
              <a:ext uri="{FF2B5EF4-FFF2-40B4-BE49-F238E27FC236}">
                <a16:creationId xmlns:a16="http://schemas.microsoft.com/office/drawing/2014/main" id="{A4BAB110-9C92-4C75-309F-795EA5F8CD98}"/>
              </a:ext>
            </a:extLst>
          </p:cNvPr>
          <p:cNvSpPr txBox="1">
            <a:spLocks noGrp="1"/>
          </p:cNvSpPr>
          <p:nvPr>
            <p:ph type="title"/>
          </p:nvPr>
        </p:nvSpPr>
        <p:spPr>
          <a:xfrm>
            <a:off x="450857" y="165313"/>
            <a:ext cx="8238900" cy="561600"/>
          </a:xfrm>
          <a:prstGeom prst="rect">
            <a:avLst/>
          </a:prstGeom>
        </p:spPr>
        <p:txBody>
          <a:bodyPr spcFirstLastPara="1" wrap="square" lIns="91425" tIns="91425" rIns="91425" bIns="91425" anchor="t" anchorCtr="0">
            <a:noAutofit/>
          </a:bodyPr>
          <a:lstStyle/>
          <a:p>
            <a:pPr lvl="0">
              <a:buSzPts val="1100"/>
            </a:pPr>
            <a:r>
              <a:rPr lang="en" sz="2780" dirty="0">
                <a:solidFill>
                  <a:srgbClr val="F2612F"/>
                </a:solidFill>
                <a:latin typeface="Montserrat ExtraBold" pitchFamily="2" charset="77"/>
              </a:rPr>
              <a:t>SPIKE SLEDGE: </a:t>
            </a:r>
            <a:r>
              <a:rPr lang="en" sz="2780" dirty="0">
                <a:solidFill>
                  <a:schemeClr val="tx1"/>
                </a:solidFill>
                <a:latin typeface="Montserrat ExtraBold" pitchFamily="2" charset="77"/>
              </a:rPr>
              <a:t>EXPERIMENTS 1-3</a:t>
            </a:r>
            <a:endParaRPr sz="2780" dirty="0">
              <a:solidFill>
                <a:schemeClr val="tx1"/>
              </a:solidFill>
              <a:latin typeface="Montserrat ExtraBold" pitchFamily="2" charset="77"/>
            </a:endParaRPr>
          </a:p>
        </p:txBody>
      </p:sp>
      <p:pic>
        <p:nvPicPr>
          <p:cNvPr id="8" name="Picture 7" descr="A plastic bottle with a blue top&#10;&#10;AI-generated content may be incorrect.">
            <a:extLst>
              <a:ext uri="{FF2B5EF4-FFF2-40B4-BE49-F238E27FC236}">
                <a16:creationId xmlns:a16="http://schemas.microsoft.com/office/drawing/2014/main" id="{D3923145-0255-F365-08B8-0FEA5263D1D9}"/>
              </a:ext>
            </a:extLst>
          </p:cNvPr>
          <p:cNvPicPr>
            <a:picLocks noChangeAspect="1"/>
          </p:cNvPicPr>
          <p:nvPr/>
        </p:nvPicPr>
        <p:blipFill>
          <a:blip r:embed="rId4"/>
          <a:stretch>
            <a:fillRect/>
          </a:stretch>
        </p:blipFill>
        <p:spPr>
          <a:xfrm>
            <a:off x="3892571" y="606211"/>
            <a:ext cx="2924066" cy="2924066"/>
          </a:xfrm>
          <a:prstGeom prst="rect">
            <a:avLst/>
          </a:prstGeom>
        </p:spPr>
      </p:pic>
      <p:pic>
        <p:nvPicPr>
          <p:cNvPr id="2" name="Picture 1" descr="A cartoon of a person&#10;&#10;Description automatically generated">
            <a:extLst>
              <a:ext uri="{FF2B5EF4-FFF2-40B4-BE49-F238E27FC236}">
                <a16:creationId xmlns:a16="http://schemas.microsoft.com/office/drawing/2014/main" id="{23FAFFAC-4E84-9DBF-CC7A-8F6026B20EB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41117" y="3255561"/>
            <a:ext cx="2189152" cy="2189152"/>
          </a:xfrm>
          <a:prstGeom prst="rect">
            <a:avLst/>
          </a:prstGeom>
        </p:spPr>
      </p:pic>
      <p:sp>
        <p:nvSpPr>
          <p:cNvPr id="3" name="TextBox 2">
            <a:extLst>
              <a:ext uri="{FF2B5EF4-FFF2-40B4-BE49-F238E27FC236}">
                <a16:creationId xmlns:a16="http://schemas.microsoft.com/office/drawing/2014/main" id="{D9F6C0D6-755F-9C83-CB4F-037CEFC0755E}"/>
              </a:ext>
            </a:extLst>
          </p:cNvPr>
          <p:cNvSpPr txBox="1"/>
          <p:nvPr/>
        </p:nvSpPr>
        <p:spPr>
          <a:xfrm>
            <a:off x="1669481" y="3408527"/>
            <a:ext cx="6581634" cy="1569660"/>
          </a:xfrm>
          <a:prstGeom prst="rect">
            <a:avLst/>
          </a:prstGeom>
          <a:noFill/>
        </p:spPr>
        <p:txBody>
          <a:bodyPr wrap="square" rtlCol="0">
            <a:spAutoFit/>
          </a:bodyPr>
          <a:lstStyle/>
          <a:p>
            <a:r>
              <a:rPr lang="en-GB" sz="1600" dirty="0">
                <a:latin typeface="Calibri" panose="020F0502020204030204" pitchFamily="34" charset="0"/>
                <a:cs typeface="Calibri" panose="020F0502020204030204" pitchFamily="34" charset="0"/>
              </a:rPr>
              <a:t>“We’re going to race SPIKE </a:t>
            </a:r>
            <a:r>
              <a:rPr lang="en-GB" sz="1600" dirty="0">
                <a:solidFill>
                  <a:srgbClr val="00B050"/>
                </a:solidFill>
                <a:latin typeface="Calibri" panose="020F0502020204030204" pitchFamily="34" charset="0"/>
                <a:cs typeface="Calibri" panose="020F0502020204030204" pitchFamily="34" charset="0"/>
              </a:rPr>
              <a:t>SPEEDY</a:t>
            </a:r>
            <a:r>
              <a:rPr lang="en-GB" sz="1600" dirty="0">
                <a:latin typeface="Calibri" panose="020F0502020204030204" pitchFamily="34" charset="0"/>
                <a:cs typeface="Calibri" panose="020F0502020204030204" pitchFamily="34" charset="0"/>
              </a:rPr>
              <a:t> and SPIKE </a:t>
            </a:r>
            <a:r>
              <a:rPr lang="en-GB" sz="1600" dirty="0">
                <a:solidFill>
                  <a:srgbClr val="FF0000"/>
                </a:solidFill>
                <a:latin typeface="Calibri" panose="020F0502020204030204" pitchFamily="34" charset="0"/>
                <a:cs typeface="Calibri" panose="020F0502020204030204" pitchFamily="34" charset="0"/>
              </a:rPr>
              <a:t>STRONG</a:t>
            </a:r>
            <a:r>
              <a:rPr lang="en-GB" sz="1600" dirty="0">
                <a:latin typeface="Calibri" panose="020F0502020204030204" pitchFamily="34" charset="0"/>
                <a:cs typeface="Calibri" panose="020F0502020204030204" pitchFamily="34" charset="0"/>
              </a:rPr>
              <a:t>, each pulling a sledge. The sledges will be loaded with different volumes of water to change how heavy they are to pull. </a:t>
            </a:r>
          </a:p>
          <a:p>
            <a:endParaRPr lang="en-GB" sz="1600" dirty="0">
              <a:latin typeface="Calibri" panose="020F0502020204030204" pitchFamily="34" charset="0"/>
              <a:cs typeface="Calibri" panose="020F0502020204030204" pitchFamily="34" charset="0"/>
            </a:endParaRPr>
          </a:p>
          <a:p>
            <a:r>
              <a:rPr lang="en-GB" sz="1600" dirty="0">
                <a:latin typeface="Calibri" panose="020F0502020204030204" pitchFamily="34" charset="0"/>
                <a:cs typeface="Calibri" panose="020F0502020204030204" pitchFamily="34" charset="0"/>
              </a:rPr>
              <a:t>Before each race, you’ll guess which robot will win - will it be the fast but weaker SPIKE </a:t>
            </a:r>
            <a:r>
              <a:rPr lang="en-GB" sz="1600" dirty="0">
                <a:solidFill>
                  <a:srgbClr val="00B050"/>
                </a:solidFill>
                <a:latin typeface="Calibri" panose="020F0502020204030204" pitchFamily="34" charset="0"/>
                <a:cs typeface="Calibri" panose="020F0502020204030204" pitchFamily="34" charset="0"/>
              </a:rPr>
              <a:t>SPEEDY</a:t>
            </a:r>
            <a:r>
              <a:rPr lang="en-GB" sz="1600" dirty="0">
                <a:latin typeface="Calibri" panose="020F0502020204030204" pitchFamily="34" charset="0"/>
                <a:cs typeface="Calibri" panose="020F0502020204030204" pitchFamily="34" charset="0"/>
              </a:rPr>
              <a:t>, or the slower but stronger SPIKE </a:t>
            </a:r>
            <a:r>
              <a:rPr lang="en-GB" sz="1600" dirty="0">
                <a:solidFill>
                  <a:srgbClr val="FF0000"/>
                </a:solidFill>
                <a:latin typeface="Calibri" panose="020F0502020204030204" pitchFamily="34" charset="0"/>
                <a:cs typeface="Calibri" panose="020F0502020204030204" pitchFamily="34" charset="0"/>
              </a:rPr>
              <a:t>STRONG</a:t>
            </a:r>
            <a:r>
              <a:rPr lang="en-GB" sz="1600" dirty="0">
                <a:latin typeface="Calibri" panose="020F0502020204030204" pitchFamily="34" charset="0"/>
                <a:cs typeface="Calibri" panose="020F0502020204030204" pitchFamily="34" charset="0"/>
              </a:rPr>
              <a:t>?”</a:t>
            </a: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89393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2DFC3-0151-822F-6EFD-D19EE1FAFE9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EF826A2-732F-32A8-1329-C51761F71B83}"/>
              </a:ext>
            </a:extLst>
          </p:cNvPr>
          <p:cNvSpPr/>
          <p:nvPr/>
        </p:nvSpPr>
        <p:spPr>
          <a:xfrm>
            <a:off x="1950934" y="2584335"/>
            <a:ext cx="77004" cy="2231244"/>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489E7DC-F067-C168-023B-4142FE17558C}"/>
              </a:ext>
            </a:extLst>
          </p:cNvPr>
          <p:cNvSpPr/>
          <p:nvPr/>
        </p:nvSpPr>
        <p:spPr>
          <a:xfrm>
            <a:off x="6256420" y="2553653"/>
            <a:ext cx="77004" cy="2231245"/>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toy car with wheels and a long cable&#10;&#10;AI-generated content may be incorrect.">
            <a:extLst>
              <a:ext uri="{FF2B5EF4-FFF2-40B4-BE49-F238E27FC236}">
                <a16:creationId xmlns:a16="http://schemas.microsoft.com/office/drawing/2014/main" id="{57B7AE6B-139B-F542-81BD-A2794B09D129}"/>
              </a:ext>
            </a:extLst>
          </p:cNvPr>
          <p:cNvPicPr>
            <a:picLocks noChangeAspect="1"/>
          </p:cNvPicPr>
          <p:nvPr/>
        </p:nvPicPr>
        <p:blipFill>
          <a:blip r:embed="rId3"/>
          <a:stretch>
            <a:fillRect/>
          </a:stretch>
        </p:blipFill>
        <p:spPr>
          <a:xfrm>
            <a:off x="6063916" y="2553654"/>
            <a:ext cx="2916455" cy="1640506"/>
          </a:xfrm>
          <a:prstGeom prst="rect">
            <a:avLst/>
          </a:prstGeom>
        </p:spPr>
      </p:pic>
      <p:pic>
        <p:nvPicPr>
          <p:cNvPr id="10" name="Picture 9" descr="A close-up of a toy&#10;&#10;AI-generated content may be incorrect.">
            <a:extLst>
              <a:ext uri="{FF2B5EF4-FFF2-40B4-BE49-F238E27FC236}">
                <a16:creationId xmlns:a16="http://schemas.microsoft.com/office/drawing/2014/main" id="{E034BEB9-E651-17E7-8029-0AC74A2A563B}"/>
              </a:ext>
            </a:extLst>
          </p:cNvPr>
          <p:cNvPicPr>
            <a:picLocks noChangeAspect="1"/>
          </p:cNvPicPr>
          <p:nvPr/>
        </p:nvPicPr>
        <p:blipFill>
          <a:blip r:embed="rId4"/>
          <a:stretch>
            <a:fillRect/>
          </a:stretch>
        </p:blipFill>
        <p:spPr>
          <a:xfrm>
            <a:off x="6147576" y="3550053"/>
            <a:ext cx="2832795" cy="1593447"/>
          </a:xfrm>
          <a:prstGeom prst="rect">
            <a:avLst/>
          </a:prstGeom>
        </p:spPr>
      </p:pic>
      <p:pic>
        <p:nvPicPr>
          <p:cNvPr id="13" name="Picture 12" descr="A cartoon of a person&#10;&#10;Description automatically generated">
            <a:extLst>
              <a:ext uri="{FF2B5EF4-FFF2-40B4-BE49-F238E27FC236}">
                <a16:creationId xmlns:a16="http://schemas.microsoft.com/office/drawing/2014/main" id="{3F2C5BC7-8EFA-0703-9827-0B361666928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
        <p:nvSpPr>
          <p:cNvPr id="14" name="TextBox 13">
            <a:extLst>
              <a:ext uri="{FF2B5EF4-FFF2-40B4-BE49-F238E27FC236}">
                <a16:creationId xmlns:a16="http://schemas.microsoft.com/office/drawing/2014/main" id="{F906F4B2-2480-C46F-7900-269C271D8CAA}"/>
              </a:ext>
            </a:extLst>
          </p:cNvPr>
          <p:cNvSpPr txBox="1"/>
          <p:nvPr/>
        </p:nvSpPr>
        <p:spPr>
          <a:xfrm>
            <a:off x="2263754" y="3892249"/>
            <a:ext cx="3124573" cy="923330"/>
          </a:xfrm>
          <a:prstGeom prst="rect">
            <a:avLst/>
          </a:prstGeom>
          <a:noFill/>
        </p:spPr>
        <p:txBody>
          <a:bodyPr wrap="none" rtlCol="0">
            <a:spAutoFit/>
          </a:bodyPr>
          <a:lstStyle/>
          <a:p>
            <a:r>
              <a:rPr lang="en-US" sz="5400" b="1" dirty="0">
                <a:solidFill>
                  <a:schemeClr val="accent6">
                    <a:lumMod val="40000"/>
                    <a:lumOff val="60000"/>
                  </a:schemeClr>
                </a:solidFill>
                <a:latin typeface="Montserrat ExtraBold" pitchFamily="2" charset="77"/>
              </a:rPr>
              <a:t>SPEEDY</a:t>
            </a:r>
          </a:p>
        </p:txBody>
      </p:sp>
      <p:sp>
        <p:nvSpPr>
          <p:cNvPr id="15" name="TextBox 14">
            <a:extLst>
              <a:ext uri="{FF2B5EF4-FFF2-40B4-BE49-F238E27FC236}">
                <a16:creationId xmlns:a16="http://schemas.microsoft.com/office/drawing/2014/main" id="{E04C3390-EBC6-E17D-6578-5F14DFF47068}"/>
              </a:ext>
            </a:extLst>
          </p:cNvPr>
          <p:cNvSpPr txBox="1"/>
          <p:nvPr/>
        </p:nvSpPr>
        <p:spPr>
          <a:xfrm>
            <a:off x="2215629" y="2968919"/>
            <a:ext cx="3262432" cy="923330"/>
          </a:xfrm>
          <a:prstGeom prst="rect">
            <a:avLst/>
          </a:prstGeom>
          <a:noFill/>
        </p:spPr>
        <p:txBody>
          <a:bodyPr wrap="none" rtlCol="0">
            <a:spAutoFit/>
          </a:bodyPr>
          <a:lstStyle/>
          <a:p>
            <a:r>
              <a:rPr lang="en-US" sz="5400" b="1" dirty="0">
                <a:solidFill>
                  <a:schemeClr val="accent2">
                    <a:lumMod val="40000"/>
                    <a:lumOff val="60000"/>
                  </a:schemeClr>
                </a:solidFill>
                <a:latin typeface="Montserrat ExtraBold" pitchFamily="2" charset="77"/>
              </a:rPr>
              <a:t>STRONG</a:t>
            </a:r>
          </a:p>
        </p:txBody>
      </p:sp>
      <p:sp>
        <p:nvSpPr>
          <p:cNvPr id="18" name="Google Shape;191;p19">
            <a:extLst>
              <a:ext uri="{FF2B5EF4-FFF2-40B4-BE49-F238E27FC236}">
                <a16:creationId xmlns:a16="http://schemas.microsoft.com/office/drawing/2014/main" id="{6F0AB605-C475-07B7-3A14-C8A3EE220548}"/>
              </a:ext>
            </a:extLst>
          </p:cNvPr>
          <p:cNvSpPr txBox="1">
            <a:spLocks/>
          </p:cNvSpPr>
          <p:nvPr/>
        </p:nvSpPr>
        <p:spPr>
          <a:xfrm>
            <a:off x="311641" y="157989"/>
            <a:ext cx="617917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ONE: </a:t>
            </a:r>
            <a:r>
              <a:rPr lang="en-GB" sz="2780" dirty="0">
                <a:solidFill>
                  <a:schemeClr val="tx1"/>
                </a:solidFill>
                <a:latin typeface="Montserrat ExtraBold" pitchFamily="2" charset="77"/>
              </a:rPr>
              <a:t>LIGHT LOAD</a:t>
            </a:r>
          </a:p>
        </p:txBody>
      </p:sp>
      <p:sp>
        <p:nvSpPr>
          <p:cNvPr id="20" name="TextBox 19">
            <a:extLst>
              <a:ext uri="{FF2B5EF4-FFF2-40B4-BE49-F238E27FC236}">
                <a16:creationId xmlns:a16="http://schemas.microsoft.com/office/drawing/2014/main" id="{4E681B49-090E-E3A1-164B-F86321AAD893}"/>
              </a:ext>
            </a:extLst>
          </p:cNvPr>
          <p:cNvSpPr txBox="1"/>
          <p:nvPr/>
        </p:nvSpPr>
        <p:spPr>
          <a:xfrm>
            <a:off x="326680" y="4730818"/>
            <a:ext cx="1573142" cy="307777"/>
          </a:xfrm>
          <a:prstGeom prst="rect">
            <a:avLst/>
          </a:prstGeom>
          <a:noFill/>
        </p:spPr>
        <p:txBody>
          <a:bodyPr wrap="square" rtlCol="0">
            <a:spAutoFit/>
          </a:bodyPr>
          <a:lstStyle/>
          <a:p>
            <a:r>
              <a:rPr lang="en-US" b="1" dirty="0"/>
              <a:t>100ml of water</a:t>
            </a:r>
          </a:p>
        </p:txBody>
      </p:sp>
      <p:pic>
        <p:nvPicPr>
          <p:cNvPr id="4" name="Picture 3">
            <a:extLst>
              <a:ext uri="{FF2B5EF4-FFF2-40B4-BE49-F238E27FC236}">
                <a16:creationId xmlns:a16="http://schemas.microsoft.com/office/drawing/2014/main" id="{8106D810-E454-3EAA-D0D4-DB552400975A}"/>
              </a:ext>
            </a:extLst>
          </p:cNvPr>
          <p:cNvPicPr>
            <a:picLocks noChangeAspect="1"/>
          </p:cNvPicPr>
          <p:nvPr/>
        </p:nvPicPr>
        <p:blipFill>
          <a:blip r:embed="rId6"/>
          <a:stretch>
            <a:fillRect/>
          </a:stretch>
        </p:blipFill>
        <p:spPr>
          <a:xfrm>
            <a:off x="208292" y="2318536"/>
            <a:ext cx="1672280" cy="2508420"/>
          </a:xfrm>
          <a:prstGeom prst="rect">
            <a:avLst/>
          </a:prstGeom>
        </p:spPr>
      </p:pic>
      <p:pic>
        <p:nvPicPr>
          <p:cNvPr id="5" name="Picture 4" descr="A plastic bottle with a blue top&#10;&#10;AI-generated content may be incorrect.">
            <a:extLst>
              <a:ext uri="{FF2B5EF4-FFF2-40B4-BE49-F238E27FC236}">
                <a16:creationId xmlns:a16="http://schemas.microsoft.com/office/drawing/2014/main" id="{762E39A7-3CF5-95F0-3271-D451654C5162}"/>
              </a:ext>
            </a:extLst>
          </p:cNvPr>
          <p:cNvPicPr>
            <a:picLocks noChangeAspect="1"/>
          </p:cNvPicPr>
          <p:nvPr/>
        </p:nvPicPr>
        <p:blipFill>
          <a:blip r:embed="rId7"/>
          <a:stretch>
            <a:fillRect/>
          </a:stretch>
        </p:blipFill>
        <p:spPr>
          <a:xfrm>
            <a:off x="8043169" y="3036210"/>
            <a:ext cx="675394" cy="675394"/>
          </a:xfrm>
          <a:prstGeom prst="rect">
            <a:avLst/>
          </a:prstGeom>
        </p:spPr>
      </p:pic>
      <p:pic>
        <p:nvPicPr>
          <p:cNvPr id="6" name="Picture 5" descr="A plastic bottle with a blue top&#10;&#10;AI-generated content may be incorrect.">
            <a:extLst>
              <a:ext uri="{FF2B5EF4-FFF2-40B4-BE49-F238E27FC236}">
                <a16:creationId xmlns:a16="http://schemas.microsoft.com/office/drawing/2014/main" id="{03AD72CC-AF3E-0E9F-DCFB-145A083400AF}"/>
              </a:ext>
            </a:extLst>
          </p:cNvPr>
          <p:cNvPicPr>
            <a:picLocks noChangeAspect="1"/>
          </p:cNvPicPr>
          <p:nvPr/>
        </p:nvPicPr>
        <p:blipFill>
          <a:blip r:embed="rId7"/>
          <a:stretch>
            <a:fillRect/>
          </a:stretch>
        </p:blipFill>
        <p:spPr>
          <a:xfrm>
            <a:off x="8049116" y="4009079"/>
            <a:ext cx="675394" cy="675394"/>
          </a:xfrm>
          <a:prstGeom prst="rect">
            <a:avLst/>
          </a:prstGeom>
        </p:spPr>
      </p:pic>
      <p:sp>
        <p:nvSpPr>
          <p:cNvPr id="8" name="TextBox 7">
            <a:extLst>
              <a:ext uri="{FF2B5EF4-FFF2-40B4-BE49-F238E27FC236}">
                <a16:creationId xmlns:a16="http://schemas.microsoft.com/office/drawing/2014/main" id="{968BEBC5-D025-318B-EEB6-B1AC8AAB6544}"/>
              </a:ext>
            </a:extLst>
          </p:cNvPr>
          <p:cNvSpPr txBox="1"/>
          <p:nvPr/>
        </p:nvSpPr>
        <p:spPr>
          <a:xfrm>
            <a:off x="1880572" y="832250"/>
            <a:ext cx="6837991" cy="1200329"/>
          </a:xfrm>
          <a:prstGeom prst="rect">
            <a:avLst/>
          </a:prstGeom>
          <a:noFill/>
        </p:spPr>
        <p:txBody>
          <a:bodyPr wrap="square">
            <a:spAutoFit/>
          </a:bodyPr>
          <a:lstStyle/>
          <a:p>
            <a:r>
              <a:rPr lang="en-GB" sz="1800" b="0" i="0" u="none" strike="noStrike" dirty="0">
                <a:solidFill>
                  <a:srgbClr val="000000"/>
                </a:solidFill>
                <a:effectLst/>
                <a:latin typeface="Calibri" panose="020F0502020204030204" pitchFamily="34" charset="0"/>
                <a:cs typeface="Calibri" panose="020F0502020204030204" pitchFamily="34" charset="0"/>
              </a:rPr>
              <a:t>“Alright, team - we’ve only got </a:t>
            </a:r>
            <a:r>
              <a:rPr lang="en-GB" sz="1800" b="1" i="0" u="none" strike="noStrike" dirty="0">
                <a:solidFill>
                  <a:srgbClr val="000000"/>
                </a:solidFill>
                <a:effectLst/>
                <a:latin typeface="Calibri" panose="020F0502020204030204" pitchFamily="34" charset="0"/>
                <a:cs typeface="Calibri" panose="020F0502020204030204" pitchFamily="34" charset="0"/>
              </a:rPr>
              <a:t>100ml of water</a:t>
            </a:r>
            <a:r>
              <a:rPr lang="en-GB" sz="1800" b="0" i="0" u="none" strike="noStrike" dirty="0">
                <a:solidFill>
                  <a:srgbClr val="000000"/>
                </a:solidFill>
                <a:effectLst/>
                <a:latin typeface="Calibri" panose="020F0502020204030204" pitchFamily="34" charset="0"/>
                <a:cs typeface="Calibri" panose="020F0502020204030204" pitchFamily="34" charset="0"/>
              </a:rPr>
              <a:t> in the sledge, so it’s nice and light! Which robot do you think will win: the lightning-fast </a:t>
            </a:r>
            <a:r>
              <a:rPr lang="en-GB" sz="1800" b="1" i="0" u="none" strike="noStrike" dirty="0">
                <a:solidFill>
                  <a:srgbClr val="000000"/>
                </a:solidFill>
                <a:effectLst/>
                <a:latin typeface="Calibri" panose="020F0502020204030204" pitchFamily="34" charset="0"/>
                <a:cs typeface="Calibri" panose="020F0502020204030204" pitchFamily="34" charset="0"/>
              </a:rPr>
              <a:t>SPIKE </a:t>
            </a:r>
            <a:r>
              <a:rPr lang="en-GB" sz="1800" b="1" i="0" u="none" strike="noStrike" dirty="0">
                <a:solidFill>
                  <a:srgbClr val="00B050"/>
                </a:solidFill>
                <a:effectLst/>
                <a:latin typeface="Calibri" panose="020F0502020204030204" pitchFamily="34" charset="0"/>
                <a:cs typeface="Calibri" panose="020F0502020204030204" pitchFamily="34" charset="0"/>
              </a:rPr>
              <a:t>SPEEDY</a:t>
            </a:r>
            <a:r>
              <a:rPr lang="en-GB" sz="1800" b="0" i="0" u="none" strike="noStrike" dirty="0">
                <a:solidFill>
                  <a:srgbClr val="000000"/>
                </a:solidFill>
                <a:effectLst/>
                <a:latin typeface="Calibri" panose="020F0502020204030204" pitchFamily="34" charset="0"/>
                <a:cs typeface="Calibri" panose="020F0502020204030204" pitchFamily="34" charset="0"/>
              </a:rPr>
              <a:t> or the powerhouse </a:t>
            </a:r>
            <a:r>
              <a:rPr lang="en-GB" sz="1800" b="1" i="0" u="none" strike="noStrike" dirty="0">
                <a:solidFill>
                  <a:srgbClr val="000000"/>
                </a:solidFill>
                <a:effectLst/>
                <a:latin typeface="Calibri" panose="020F0502020204030204" pitchFamily="34" charset="0"/>
                <a:cs typeface="Calibri" panose="020F0502020204030204" pitchFamily="34" charset="0"/>
              </a:rPr>
              <a:t>SPIKE </a:t>
            </a:r>
            <a:r>
              <a:rPr lang="en-GB" sz="1800" b="1" i="0" u="none" strike="noStrike" dirty="0">
                <a:solidFill>
                  <a:srgbClr val="FF0000"/>
                </a:solidFill>
                <a:effectLst/>
                <a:latin typeface="Calibri" panose="020F0502020204030204" pitchFamily="34" charset="0"/>
                <a:cs typeface="Calibri" panose="020F0502020204030204" pitchFamily="34" charset="0"/>
              </a:rPr>
              <a:t>STRONG</a:t>
            </a:r>
            <a:r>
              <a:rPr lang="en-GB" sz="1800" b="0" i="0" u="none" strike="noStrike" dirty="0">
                <a:solidFill>
                  <a:srgbClr val="000000"/>
                </a:solidFill>
                <a:effectLst/>
                <a:latin typeface="Calibri" panose="020F0502020204030204" pitchFamily="34" charset="0"/>
                <a:cs typeface="Calibri" panose="020F0502020204030204" pitchFamily="34" charset="0"/>
              </a:rPr>
              <a:t>?</a:t>
            </a:r>
            <a:r>
              <a:rPr lang="en-GB"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043109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7FA85-485A-01C0-B611-381ADB52679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DFC7625-16A4-3BAD-9DAC-DA1AA9CD160F}"/>
              </a:ext>
            </a:extLst>
          </p:cNvPr>
          <p:cNvSpPr/>
          <p:nvPr/>
        </p:nvSpPr>
        <p:spPr>
          <a:xfrm>
            <a:off x="1950934" y="2584335"/>
            <a:ext cx="77004" cy="2231244"/>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09E1AC5-42FB-116F-14D9-CB1111B34060}"/>
              </a:ext>
            </a:extLst>
          </p:cNvPr>
          <p:cNvSpPr/>
          <p:nvPr/>
        </p:nvSpPr>
        <p:spPr>
          <a:xfrm>
            <a:off x="6256420" y="2553653"/>
            <a:ext cx="77004" cy="2231245"/>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toy car with wheels and a long cable&#10;&#10;AI-generated content may be incorrect.">
            <a:extLst>
              <a:ext uri="{FF2B5EF4-FFF2-40B4-BE49-F238E27FC236}">
                <a16:creationId xmlns:a16="http://schemas.microsoft.com/office/drawing/2014/main" id="{0EA4732D-9551-A064-0BF2-93BB0D55334A}"/>
              </a:ext>
            </a:extLst>
          </p:cNvPr>
          <p:cNvPicPr>
            <a:picLocks noChangeAspect="1"/>
          </p:cNvPicPr>
          <p:nvPr/>
        </p:nvPicPr>
        <p:blipFill>
          <a:blip r:embed="rId3"/>
          <a:stretch>
            <a:fillRect/>
          </a:stretch>
        </p:blipFill>
        <p:spPr>
          <a:xfrm>
            <a:off x="6063916" y="2553654"/>
            <a:ext cx="2916455" cy="1640506"/>
          </a:xfrm>
          <a:prstGeom prst="rect">
            <a:avLst/>
          </a:prstGeom>
        </p:spPr>
      </p:pic>
      <p:pic>
        <p:nvPicPr>
          <p:cNvPr id="10" name="Picture 9" descr="A close-up of a toy&#10;&#10;AI-generated content may be incorrect.">
            <a:extLst>
              <a:ext uri="{FF2B5EF4-FFF2-40B4-BE49-F238E27FC236}">
                <a16:creationId xmlns:a16="http://schemas.microsoft.com/office/drawing/2014/main" id="{8FC164F7-2FEA-5F89-E954-60C95DCA7B51}"/>
              </a:ext>
            </a:extLst>
          </p:cNvPr>
          <p:cNvPicPr>
            <a:picLocks noChangeAspect="1"/>
          </p:cNvPicPr>
          <p:nvPr/>
        </p:nvPicPr>
        <p:blipFill>
          <a:blip r:embed="rId4"/>
          <a:stretch>
            <a:fillRect/>
          </a:stretch>
        </p:blipFill>
        <p:spPr>
          <a:xfrm>
            <a:off x="6147576" y="3550053"/>
            <a:ext cx="2832795" cy="1593447"/>
          </a:xfrm>
          <a:prstGeom prst="rect">
            <a:avLst/>
          </a:prstGeom>
        </p:spPr>
      </p:pic>
      <p:pic>
        <p:nvPicPr>
          <p:cNvPr id="11" name="Picture 10" descr="A plastic bottle with a blue top&#10;&#10;AI-generated content may be incorrect.">
            <a:extLst>
              <a:ext uri="{FF2B5EF4-FFF2-40B4-BE49-F238E27FC236}">
                <a16:creationId xmlns:a16="http://schemas.microsoft.com/office/drawing/2014/main" id="{55295ABF-A639-509D-4B5B-69EAD5D3D66F}"/>
              </a:ext>
            </a:extLst>
          </p:cNvPr>
          <p:cNvPicPr>
            <a:picLocks noChangeAspect="1"/>
          </p:cNvPicPr>
          <p:nvPr/>
        </p:nvPicPr>
        <p:blipFill>
          <a:blip r:embed="rId5"/>
          <a:stretch>
            <a:fillRect/>
          </a:stretch>
        </p:blipFill>
        <p:spPr>
          <a:xfrm>
            <a:off x="8043169" y="3036210"/>
            <a:ext cx="675394" cy="675394"/>
          </a:xfrm>
          <a:prstGeom prst="rect">
            <a:avLst/>
          </a:prstGeom>
        </p:spPr>
      </p:pic>
      <p:pic>
        <p:nvPicPr>
          <p:cNvPr id="12" name="Picture 11" descr="A plastic bottle with a blue top&#10;&#10;AI-generated content may be incorrect.">
            <a:extLst>
              <a:ext uri="{FF2B5EF4-FFF2-40B4-BE49-F238E27FC236}">
                <a16:creationId xmlns:a16="http://schemas.microsoft.com/office/drawing/2014/main" id="{162E6985-9219-550A-383B-79BC25F122D9}"/>
              </a:ext>
            </a:extLst>
          </p:cNvPr>
          <p:cNvPicPr>
            <a:picLocks noChangeAspect="1"/>
          </p:cNvPicPr>
          <p:nvPr/>
        </p:nvPicPr>
        <p:blipFill>
          <a:blip r:embed="rId5"/>
          <a:stretch>
            <a:fillRect/>
          </a:stretch>
        </p:blipFill>
        <p:spPr>
          <a:xfrm>
            <a:off x="8049116" y="4009079"/>
            <a:ext cx="675394" cy="675394"/>
          </a:xfrm>
          <a:prstGeom prst="rect">
            <a:avLst/>
          </a:prstGeom>
        </p:spPr>
      </p:pic>
      <p:sp>
        <p:nvSpPr>
          <p:cNvPr id="14" name="TextBox 13">
            <a:extLst>
              <a:ext uri="{FF2B5EF4-FFF2-40B4-BE49-F238E27FC236}">
                <a16:creationId xmlns:a16="http://schemas.microsoft.com/office/drawing/2014/main" id="{ED1FB380-0D6B-2A04-041E-F08844F41004}"/>
              </a:ext>
            </a:extLst>
          </p:cNvPr>
          <p:cNvSpPr txBox="1"/>
          <p:nvPr/>
        </p:nvSpPr>
        <p:spPr>
          <a:xfrm>
            <a:off x="2263754" y="3892249"/>
            <a:ext cx="3124573" cy="923330"/>
          </a:xfrm>
          <a:prstGeom prst="rect">
            <a:avLst/>
          </a:prstGeom>
          <a:noFill/>
        </p:spPr>
        <p:txBody>
          <a:bodyPr wrap="none" rtlCol="0">
            <a:spAutoFit/>
          </a:bodyPr>
          <a:lstStyle/>
          <a:p>
            <a:r>
              <a:rPr lang="en-US" sz="5400" b="1" dirty="0">
                <a:solidFill>
                  <a:schemeClr val="accent6">
                    <a:lumMod val="40000"/>
                    <a:lumOff val="60000"/>
                  </a:schemeClr>
                </a:solidFill>
                <a:latin typeface="Montserrat ExtraBold" pitchFamily="2" charset="77"/>
              </a:rPr>
              <a:t>SPEEDY</a:t>
            </a:r>
          </a:p>
        </p:txBody>
      </p:sp>
      <p:sp>
        <p:nvSpPr>
          <p:cNvPr id="15" name="TextBox 14">
            <a:extLst>
              <a:ext uri="{FF2B5EF4-FFF2-40B4-BE49-F238E27FC236}">
                <a16:creationId xmlns:a16="http://schemas.microsoft.com/office/drawing/2014/main" id="{9EDF2139-D688-EBA1-5B84-73A51D545410}"/>
              </a:ext>
            </a:extLst>
          </p:cNvPr>
          <p:cNvSpPr txBox="1"/>
          <p:nvPr/>
        </p:nvSpPr>
        <p:spPr>
          <a:xfrm>
            <a:off x="2215629" y="2968919"/>
            <a:ext cx="3262432" cy="923330"/>
          </a:xfrm>
          <a:prstGeom prst="rect">
            <a:avLst/>
          </a:prstGeom>
          <a:noFill/>
        </p:spPr>
        <p:txBody>
          <a:bodyPr wrap="none" rtlCol="0">
            <a:spAutoFit/>
          </a:bodyPr>
          <a:lstStyle/>
          <a:p>
            <a:r>
              <a:rPr lang="en-US" sz="5400" b="1" dirty="0">
                <a:solidFill>
                  <a:schemeClr val="accent2">
                    <a:lumMod val="40000"/>
                    <a:lumOff val="60000"/>
                  </a:schemeClr>
                </a:solidFill>
                <a:latin typeface="Montserrat ExtraBold" pitchFamily="2" charset="77"/>
              </a:rPr>
              <a:t>STRONG</a:t>
            </a:r>
          </a:p>
        </p:txBody>
      </p:sp>
      <p:sp>
        <p:nvSpPr>
          <p:cNvPr id="18" name="Google Shape;191;p19">
            <a:extLst>
              <a:ext uri="{FF2B5EF4-FFF2-40B4-BE49-F238E27FC236}">
                <a16:creationId xmlns:a16="http://schemas.microsoft.com/office/drawing/2014/main" id="{ACE7F878-B5CA-B16D-3349-AD5C484F4603}"/>
              </a:ext>
            </a:extLst>
          </p:cNvPr>
          <p:cNvSpPr txBox="1">
            <a:spLocks/>
          </p:cNvSpPr>
          <p:nvPr/>
        </p:nvSpPr>
        <p:spPr>
          <a:xfrm>
            <a:off x="436805" y="140871"/>
            <a:ext cx="7085338"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TWO: </a:t>
            </a:r>
            <a:r>
              <a:rPr lang="en-GB" sz="2780" dirty="0">
                <a:solidFill>
                  <a:schemeClr val="tx1"/>
                </a:solidFill>
                <a:latin typeface="Montserrat ExtraBold" pitchFamily="2" charset="77"/>
              </a:rPr>
              <a:t>MEDIUM LOAD</a:t>
            </a:r>
          </a:p>
        </p:txBody>
      </p:sp>
      <p:sp>
        <p:nvSpPr>
          <p:cNvPr id="20" name="TextBox 19">
            <a:extLst>
              <a:ext uri="{FF2B5EF4-FFF2-40B4-BE49-F238E27FC236}">
                <a16:creationId xmlns:a16="http://schemas.microsoft.com/office/drawing/2014/main" id="{0D087691-7006-6A1D-06EB-83D815E163A8}"/>
              </a:ext>
            </a:extLst>
          </p:cNvPr>
          <p:cNvSpPr txBox="1"/>
          <p:nvPr/>
        </p:nvSpPr>
        <p:spPr>
          <a:xfrm>
            <a:off x="326680" y="4730818"/>
            <a:ext cx="1573142" cy="307777"/>
          </a:xfrm>
          <a:prstGeom prst="rect">
            <a:avLst/>
          </a:prstGeom>
          <a:noFill/>
        </p:spPr>
        <p:txBody>
          <a:bodyPr wrap="square" rtlCol="0">
            <a:spAutoFit/>
          </a:bodyPr>
          <a:lstStyle/>
          <a:p>
            <a:r>
              <a:rPr lang="en-US" b="1" dirty="0"/>
              <a:t>500ml of water</a:t>
            </a:r>
          </a:p>
        </p:txBody>
      </p:sp>
      <p:pic>
        <p:nvPicPr>
          <p:cNvPr id="6" name="Picture 5">
            <a:extLst>
              <a:ext uri="{FF2B5EF4-FFF2-40B4-BE49-F238E27FC236}">
                <a16:creationId xmlns:a16="http://schemas.microsoft.com/office/drawing/2014/main" id="{AB37A456-2B42-118B-2490-722860D8E75C}"/>
              </a:ext>
            </a:extLst>
          </p:cNvPr>
          <p:cNvPicPr>
            <a:picLocks noChangeAspect="1"/>
          </p:cNvPicPr>
          <p:nvPr/>
        </p:nvPicPr>
        <p:blipFill>
          <a:blip r:embed="rId6">
            <a:clrChange>
              <a:clrFrom>
                <a:srgbClr val="FFFEFF"/>
              </a:clrFrom>
              <a:clrTo>
                <a:srgbClr val="FFFEFF">
                  <a:alpha val="0"/>
                </a:srgbClr>
              </a:clrTo>
            </a:clrChange>
          </a:blip>
          <a:stretch>
            <a:fillRect/>
          </a:stretch>
        </p:blipFill>
        <p:spPr>
          <a:xfrm>
            <a:off x="192263" y="2338480"/>
            <a:ext cx="1615430" cy="2423145"/>
          </a:xfrm>
          <a:prstGeom prst="rect">
            <a:avLst/>
          </a:prstGeom>
        </p:spPr>
      </p:pic>
      <p:pic>
        <p:nvPicPr>
          <p:cNvPr id="21" name="Picture 20" descr="A cartoon of a person&#10;&#10;Description automatically generated">
            <a:extLst>
              <a:ext uri="{FF2B5EF4-FFF2-40B4-BE49-F238E27FC236}">
                <a16:creationId xmlns:a16="http://schemas.microsoft.com/office/drawing/2014/main" id="{C6FB29FC-F891-4373-34F2-FB306D3F40A3}"/>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
        <p:nvSpPr>
          <p:cNvPr id="24" name="TextBox 23">
            <a:extLst>
              <a:ext uri="{FF2B5EF4-FFF2-40B4-BE49-F238E27FC236}">
                <a16:creationId xmlns:a16="http://schemas.microsoft.com/office/drawing/2014/main" id="{1936961F-1573-44DC-109E-5EE15256EFA0}"/>
              </a:ext>
            </a:extLst>
          </p:cNvPr>
          <p:cNvSpPr txBox="1"/>
          <p:nvPr/>
        </p:nvSpPr>
        <p:spPr>
          <a:xfrm>
            <a:off x="1807693" y="804748"/>
            <a:ext cx="6837991" cy="923330"/>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this time the sledge is carrying </a:t>
            </a:r>
            <a:r>
              <a:rPr lang="en-GB" sz="1800" b="1" dirty="0">
                <a:latin typeface="Calibri" panose="020F0502020204030204" pitchFamily="34" charset="0"/>
                <a:cs typeface="Calibri" panose="020F0502020204030204" pitchFamily="34" charset="0"/>
              </a:rPr>
              <a:t>500ml of water</a:t>
            </a:r>
            <a:r>
              <a:rPr lang="en-GB" sz="1800" dirty="0">
                <a:latin typeface="Calibri" panose="020F0502020204030204" pitchFamily="34" charset="0"/>
                <a:cs typeface="Calibri" panose="020F0502020204030204" pitchFamily="34" charset="0"/>
              </a:rPr>
              <a:t>, so it’s a bit heavier. Which robot will handle it better - the lightning-fast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or the strong, steady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0371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0DAF7-3E42-0632-4EC8-491D63DB8CA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ED9CD35-A597-B06B-6DF2-317E858C0C4B}"/>
              </a:ext>
            </a:extLst>
          </p:cNvPr>
          <p:cNvPicPr>
            <a:picLocks noChangeAspect="1"/>
          </p:cNvPicPr>
          <p:nvPr/>
        </p:nvPicPr>
        <p:blipFill>
          <a:blip r:embed="rId3">
            <a:clrChange>
              <a:clrFrom>
                <a:srgbClr val="FFFEFF"/>
              </a:clrFrom>
              <a:clrTo>
                <a:srgbClr val="FFFEFF">
                  <a:alpha val="0"/>
                </a:srgbClr>
              </a:clrTo>
            </a:clrChange>
          </a:blip>
          <a:stretch>
            <a:fillRect/>
          </a:stretch>
        </p:blipFill>
        <p:spPr>
          <a:xfrm>
            <a:off x="-231247" y="2338480"/>
            <a:ext cx="1615430" cy="2423145"/>
          </a:xfrm>
          <a:prstGeom prst="rect">
            <a:avLst/>
          </a:prstGeom>
        </p:spPr>
      </p:pic>
      <p:pic>
        <p:nvPicPr>
          <p:cNvPr id="8" name="Picture 7">
            <a:extLst>
              <a:ext uri="{FF2B5EF4-FFF2-40B4-BE49-F238E27FC236}">
                <a16:creationId xmlns:a16="http://schemas.microsoft.com/office/drawing/2014/main" id="{3E35FC19-5289-2AB4-D154-53BF74E4ADC3}"/>
              </a:ext>
            </a:extLst>
          </p:cNvPr>
          <p:cNvPicPr>
            <a:picLocks noChangeAspect="1"/>
          </p:cNvPicPr>
          <p:nvPr/>
        </p:nvPicPr>
        <p:blipFill>
          <a:blip r:embed="rId3">
            <a:clrChange>
              <a:clrFrom>
                <a:srgbClr val="FFFEFF"/>
              </a:clrFrom>
              <a:clrTo>
                <a:srgbClr val="FFFEFF">
                  <a:alpha val="0"/>
                </a:srgbClr>
              </a:clrTo>
            </a:clrChange>
          </a:blip>
          <a:stretch>
            <a:fillRect/>
          </a:stretch>
        </p:blipFill>
        <p:spPr>
          <a:xfrm>
            <a:off x="630380" y="2360514"/>
            <a:ext cx="1615430" cy="2423145"/>
          </a:xfrm>
          <a:prstGeom prst="rect">
            <a:avLst/>
          </a:prstGeom>
        </p:spPr>
      </p:pic>
      <p:sp>
        <p:nvSpPr>
          <p:cNvPr id="2" name="Rectangle 1">
            <a:extLst>
              <a:ext uri="{FF2B5EF4-FFF2-40B4-BE49-F238E27FC236}">
                <a16:creationId xmlns:a16="http://schemas.microsoft.com/office/drawing/2014/main" id="{DD9033F9-6007-2B6A-68A8-EB9402400D1D}"/>
              </a:ext>
            </a:extLst>
          </p:cNvPr>
          <p:cNvSpPr/>
          <p:nvPr/>
        </p:nvSpPr>
        <p:spPr>
          <a:xfrm>
            <a:off x="1950934" y="2584335"/>
            <a:ext cx="77004" cy="2231244"/>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732EAA9-E8B0-E2FC-1090-B384E9E01FA4}"/>
              </a:ext>
            </a:extLst>
          </p:cNvPr>
          <p:cNvSpPr/>
          <p:nvPr/>
        </p:nvSpPr>
        <p:spPr>
          <a:xfrm>
            <a:off x="6256420" y="2553653"/>
            <a:ext cx="77004" cy="2231245"/>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toy car with wheels and a long cable&#10;&#10;AI-generated content may be incorrect.">
            <a:extLst>
              <a:ext uri="{FF2B5EF4-FFF2-40B4-BE49-F238E27FC236}">
                <a16:creationId xmlns:a16="http://schemas.microsoft.com/office/drawing/2014/main" id="{B7227FC0-2007-4B96-47C9-7248D46158E1}"/>
              </a:ext>
            </a:extLst>
          </p:cNvPr>
          <p:cNvPicPr>
            <a:picLocks noChangeAspect="1"/>
          </p:cNvPicPr>
          <p:nvPr/>
        </p:nvPicPr>
        <p:blipFill>
          <a:blip r:embed="rId4"/>
          <a:stretch>
            <a:fillRect/>
          </a:stretch>
        </p:blipFill>
        <p:spPr>
          <a:xfrm>
            <a:off x="6063916" y="2553654"/>
            <a:ext cx="2916455" cy="1640506"/>
          </a:xfrm>
          <a:prstGeom prst="rect">
            <a:avLst/>
          </a:prstGeom>
        </p:spPr>
      </p:pic>
      <p:pic>
        <p:nvPicPr>
          <p:cNvPr id="10" name="Picture 9" descr="A close-up of a toy&#10;&#10;AI-generated content may be incorrect.">
            <a:extLst>
              <a:ext uri="{FF2B5EF4-FFF2-40B4-BE49-F238E27FC236}">
                <a16:creationId xmlns:a16="http://schemas.microsoft.com/office/drawing/2014/main" id="{7F486465-E04F-608B-F3D0-DCF18D8C3674}"/>
              </a:ext>
            </a:extLst>
          </p:cNvPr>
          <p:cNvPicPr>
            <a:picLocks noChangeAspect="1"/>
          </p:cNvPicPr>
          <p:nvPr/>
        </p:nvPicPr>
        <p:blipFill>
          <a:blip r:embed="rId5"/>
          <a:stretch>
            <a:fillRect/>
          </a:stretch>
        </p:blipFill>
        <p:spPr>
          <a:xfrm>
            <a:off x="6147576" y="3550053"/>
            <a:ext cx="2832795" cy="1593447"/>
          </a:xfrm>
          <a:prstGeom prst="rect">
            <a:avLst/>
          </a:prstGeom>
        </p:spPr>
      </p:pic>
      <p:pic>
        <p:nvPicPr>
          <p:cNvPr id="11" name="Picture 10" descr="A plastic bottle with a blue top&#10;&#10;AI-generated content may be incorrect.">
            <a:extLst>
              <a:ext uri="{FF2B5EF4-FFF2-40B4-BE49-F238E27FC236}">
                <a16:creationId xmlns:a16="http://schemas.microsoft.com/office/drawing/2014/main" id="{F0BA83C8-C9AC-71F1-7CDA-E1D949D5983E}"/>
              </a:ext>
            </a:extLst>
          </p:cNvPr>
          <p:cNvPicPr>
            <a:picLocks noChangeAspect="1"/>
          </p:cNvPicPr>
          <p:nvPr/>
        </p:nvPicPr>
        <p:blipFill>
          <a:blip r:embed="rId6"/>
          <a:stretch>
            <a:fillRect/>
          </a:stretch>
        </p:blipFill>
        <p:spPr>
          <a:xfrm>
            <a:off x="7862290" y="3024563"/>
            <a:ext cx="675394" cy="675394"/>
          </a:xfrm>
          <a:prstGeom prst="rect">
            <a:avLst/>
          </a:prstGeom>
        </p:spPr>
      </p:pic>
      <p:sp>
        <p:nvSpPr>
          <p:cNvPr id="14" name="TextBox 13">
            <a:extLst>
              <a:ext uri="{FF2B5EF4-FFF2-40B4-BE49-F238E27FC236}">
                <a16:creationId xmlns:a16="http://schemas.microsoft.com/office/drawing/2014/main" id="{2EFDDFA4-2D8F-9BB6-54DC-70021950DE5B}"/>
              </a:ext>
            </a:extLst>
          </p:cNvPr>
          <p:cNvSpPr txBox="1"/>
          <p:nvPr/>
        </p:nvSpPr>
        <p:spPr>
          <a:xfrm>
            <a:off x="2263754" y="3892249"/>
            <a:ext cx="3124573" cy="923330"/>
          </a:xfrm>
          <a:prstGeom prst="rect">
            <a:avLst/>
          </a:prstGeom>
          <a:noFill/>
        </p:spPr>
        <p:txBody>
          <a:bodyPr wrap="none" rtlCol="0">
            <a:spAutoFit/>
          </a:bodyPr>
          <a:lstStyle/>
          <a:p>
            <a:r>
              <a:rPr lang="en-US" sz="5400" b="1" dirty="0">
                <a:solidFill>
                  <a:schemeClr val="accent6">
                    <a:lumMod val="40000"/>
                    <a:lumOff val="60000"/>
                  </a:schemeClr>
                </a:solidFill>
                <a:latin typeface="Montserrat ExtraBold" pitchFamily="2" charset="77"/>
              </a:rPr>
              <a:t>SPEEDY</a:t>
            </a:r>
          </a:p>
        </p:txBody>
      </p:sp>
      <p:sp>
        <p:nvSpPr>
          <p:cNvPr id="15" name="TextBox 14">
            <a:extLst>
              <a:ext uri="{FF2B5EF4-FFF2-40B4-BE49-F238E27FC236}">
                <a16:creationId xmlns:a16="http://schemas.microsoft.com/office/drawing/2014/main" id="{10FF525A-8329-A8CB-54CA-713EECC68E86}"/>
              </a:ext>
            </a:extLst>
          </p:cNvPr>
          <p:cNvSpPr txBox="1"/>
          <p:nvPr/>
        </p:nvSpPr>
        <p:spPr>
          <a:xfrm>
            <a:off x="2215629" y="2968919"/>
            <a:ext cx="3262432" cy="923330"/>
          </a:xfrm>
          <a:prstGeom prst="rect">
            <a:avLst/>
          </a:prstGeom>
          <a:noFill/>
        </p:spPr>
        <p:txBody>
          <a:bodyPr wrap="none" rtlCol="0">
            <a:spAutoFit/>
          </a:bodyPr>
          <a:lstStyle/>
          <a:p>
            <a:r>
              <a:rPr lang="en-US" sz="5400" b="1" dirty="0">
                <a:solidFill>
                  <a:schemeClr val="accent2">
                    <a:lumMod val="40000"/>
                    <a:lumOff val="60000"/>
                  </a:schemeClr>
                </a:solidFill>
                <a:latin typeface="Montserrat ExtraBold" pitchFamily="2" charset="77"/>
              </a:rPr>
              <a:t>STRONG</a:t>
            </a:r>
          </a:p>
        </p:txBody>
      </p:sp>
      <p:sp>
        <p:nvSpPr>
          <p:cNvPr id="18" name="Google Shape;191;p19">
            <a:extLst>
              <a:ext uri="{FF2B5EF4-FFF2-40B4-BE49-F238E27FC236}">
                <a16:creationId xmlns:a16="http://schemas.microsoft.com/office/drawing/2014/main" id="{AF0392F7-983B-E281-B8D3-F1D2866287DC}"/>
              </a:ext>
            </a:extLst>
          </p:cNvPr>
          <p:cNvSpPr txBox="1">
            <a:spLocks/>
          </p:cNvSpPr>
          <p:nvPr/>
        </p:nvSpPr>
        <p:spPr>
          <a:xfrm>
            <a:off x="326680" y="140871"/>
            <a:ext cx="6840613"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THREE: </a:t>
            </a:r>
            <a:r>
              <a:rPr lang="en-GB" sz="2780" dirty="0">
                <a:solidFill>
                  <a:schemeClr val="tx1"/>
                </a:solidFill>
                <a:latin typeface="Montserrat ExtraBold" pitchFamily="2" charset="77"/>
              </a:rPr>
              <a:t>HEAVY LOAD</a:t>
            </a:r>
          </a:p>
        </p:txBody>
      </p:sp>
      <p:sp>
        <p:nvSpPr>
          <p:cNvPr id="20" name="TextBox 19">
            <a:extLst>
              <a:ext uri="{FF2B5EF4-FFF2-40B4-BE49-F238E27FC236}">
                <a16:creationId xmlns:a16="http://schemas.microsoft.com/office/drawing/2014/main" id="{C5E53F29-1FAC-C677-70D0-7FAD08928DFA}"/>
              </a:ext>
            </a:extLst>
          </p:cNvPr>
          <p:cNvSpPr txBox="1"/>
          <p:nvPr/>
        </p:nvSpPr>
        <p:spPr>
          <a:xfrm>
            <a:off x="326680" y="4730818"/>
            <a:ext cx="1573142" cy="307777"/>
          </a:xfrm>
          <a:prstGeom prst="rect">
            <a:avLst/>
          </a:prstGeom>
          <a:noFill/>
        </p:spPr>
        <p:txBody>
          <a:bodyPr wrap="square" rtlCol="0">
            <a:spAutoFit/>
          </a:bodyPr>
          <a:lstStyle/>
          <a:p>
            <a:r>
              <a:rPr lang="en-US" b="1" dirty="0"/>
              <a:t>1000ml of water</a:t>
            </a:r>
          </a:p>
        </p:txBody>
      </p:sp>
      <p:pic>
        <p:nvPicPr>
          <p:cNvPr id="16" name="Picture 15" descr="A cartoon of a person&#10;&#10;Description automatically generated">
            <a:extLst>
              <a:ext uri="{FF2B5EF4-FFF2-40B4-BE49-F238E27FC236}">
                <a16:creationId xmlns:a16="http://schemas.microsoft.com/office/drawing/2014/main" id="{FD8E8E69-E81B-B5AB-A9C4-384024FDC65A}"/>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pic>
        <p:nvPicPr>
          <p:cNvPr id="17" name="Picture 16" descr="A plastic bottle with a blue top&#10;&#10;AI-generated content may be incorrect.">
            <a:extLst>
              <a:ext uri="{FF2B5EF4-FFF2-40B4-BE49-F238E27FC236}">
                <a16:creationId xmlns:a16="http://schemas.microsoft.com/office/drawing/2014/main" id="{0ECC5020-DA02-6DEE-421F-64D35BB6D632}"/>
              </a:ext>
            </a:extLst>
          </p:cNvPr>
          <p:cNvPicPr>
            <a:picLocks noChangeAspect="1"/>
          </p:cNvPicPr>
          <p:nvPr/>
        </p:nvPicPr>
        <p:blipFill>
          <a:blip r:embed="rId6"/>
          <a:stretch>
            <a:fillRect/>
          </a:stretch>
        </p:blipFill>
        <p:spPr>
          <a:xfrm>
            <a:off x="8236248" y="3024563"/>
            <a:ext cx="675394" cy="675394"/>
          </a:xfrm>
          <a:prstGeom prst="rect">
            <a:avLst/>
          </a:prstGeom>
        </p:spPr>
      </p:pic>
      <p:pic>
        <p:nvPicPr>
          <p:cNvPr id="21" name="Picture 20" descr="A plastic bottle with a blue top&#10;&#10;AI-generated content may be incorrect.">
            <a:extLst>
              <a:ext uri="{FF2B5EF4-FFF2-40B4-BE49-F238E27FC236}">
                <a16:creationId xmlns:a16="http://schemas.microsoft.com/office/drawing/2014/main" id="{AD4EE904-83A3-25A9-0CD7-1F84E20063F9}"/>
              </a:ext>
            </a:extLst>
          </p:cNvPr>
          <p:cNvPicPr>
            <a:picLocks noChangeAspect="1"/>
          </p:cNvPicPr>
          <p:nvPr/>
        </p:nvPicPr>
        <p:blipFill>
          <a:blip r:embed="rId6"/>
          <a:stretch>
            <a:fillRect/>
          </a:stretch>
        </p:blipFill>
        <p:spPr>
          <a:xfrm>
            <a:off x="7903565" y="4020962"/>
            <a:ext cx="675394" cy="675394"/>
          </a:xfrm>
          <a:prstGeom prst="rect">
            <a:avLst/>
          </a:prstGeom>
        </p:spPr>
      </p:pic>
      <p:pic>
        <p:nvPicPr>
          <p:cNvPr id="22" name="Picture 21" descr="A plastic bottle with a blue top&#10;&#10;AI-generated content may be incorrect.">
            <a:extLst>
              <a:ext uri="{FF2B5EF4-FFF2-40B4-BE49-F238E27FC236}">
                <a16:creationId xmlns:a16="http://schemas.microsoft.com/office/drawing/2014/main" id="{53A23E71-1828-712D-51BC-07B4E68DAAB1}"/>
              </a:ext>
            </a:extLst>
          </p:cNvPr>
          <p:cNvPicPr>
            <a:picLocks noChangeAspect="1"/>
          </p:cNvPicPr>
          <p:nvPr/>
        </p:nvPicPr>
        <p:blipFill>
          <a:blip r:embed="rId6"/>
          <a:stretch>
            <a:fillRect/>
          </a:stretch>
        </p:blipFill>
        <p:spPr>
          <a:xfrm>
            <a:off x="8277523" y="4020962"/>
            <a:ext cx="675394" cy="675394"/>
          </a:xfrm>
          <a:prstGeom prst="rect">
            <a:avLst/>
          </a:prstGeom>
        </p:spPr>
      </p:pic>
      <p:sp>
        <p:nvSpPr>
          <p:cNvPr id="25" name="TextBox 24">
            <a:extLst>
              <a:ext uri="{FF2B5EF4-FFF2-40B4-BE49-F238E27FC236}">
                <a16:creationId xmlns:a16="http://schemas.microsoft.com/office/drawing/2014/main" id="{0B071CF8-5878-C60D-9C9C-7903390B5CF3}"/>
              </a:ext>
            </a:extLst>
          </p:cNvPr>
          <p:cNvSpPr txBox="1"/>
          <p:nvPr/>
        </p:nvSpPr>
        <p:spPr>
          <a:xfrm>
            <a:off x="1899822" y="855392"/>
            <a:ext cx="6633049" cy="923330"/>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now we’ve loaded the trailer with </a:t>
            </a:r>
            <a:r>
              <a:rPr lang="en-GB" sz="1800" b="1" dirty="0">
                <a:latin typeface="Calibri" panose="020F0502020204030204" pitchFamily="34" charset="0"/>
                <a:cs typeface="Calibri" panose="020F0502020204030204" pitchFamily="34" charset="0"/>
              </a:rPr>
              <a:t>1000ml of water</a:t>
            </a:r>
            <a:r>
              <a:rPr lang="en-GB" sz="1800" dirty="0">
                <a:latin typeface="Calibri" panose="020F0502020204030204" pitchFamily="34" charset="0"/>
                <a:cs typeface="Calibri" panose="020F0502020204030204" pitchFamily="34" charset="0"/>
              </a:rPr>
              <a:t>.</a:t>
            </a:r>
            <a:br>
              <a:rPr lang="en-GB" sz="1800" dirty="0">
                <a:latin typeface="Calibri" panose="020F0502020204030204" pitchFamily="34" charset="0"/>
                <a:cs typeface="Calibri" panose="020F0502020204030204" pitchFamily="34" charset="0"/>
              </a:rPr>
            </a:br>
            <a:r>
              <a:rPr lang="en-GB" sz="1800" dirty="0">
                <a:latin typeface="Calibri" panose="020F0502020204030204" pitchFamily="34" charset="0"/>
                <a:cs typeface="Calibri" panose="020F0502020204030204" pitchFamily="34" charset="0"/>
              </a:rPr>
              <a:t>This is the heaviest challenge yet - will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manage it, or will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power ahead?</a:t>
            </a:r>
            <a:r>
              <a:rPr lang="en-US"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38074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4C050-A4AA-67BA-CE00-B7D2FC29B06C}"/>
            </a:ext>
          </a:extLst>
        </p:cNvPr>
        <p:cNvGrpSpPr/>
        <p:nvPr/>
      </p:nvGrpSpPr>
      <p:grpSpPr>
        <a:xfrm>
          <a:off x="0" y="0"/>
          <a:ext cx="0" cy="0"/>
          <a:chOff x="0" y="0"/>
          <a:chExt cx="0" cy="0"/>
        </a:xfrm>
      </p:grpSpPr>
      <p:sp>
        <p:nvSpPr>
          <p:cNvPr id="18" name="Google Shape;191;p19">
            <a:extLst>
              <a:ext uri="{FF2B5EF4-FFF2-40B4-BE49-F238E27FC236}">
                <a16:creationId xmlns:a16="http://schemas.microsoft.com/office/drawing/2014/main" id="{5FA05935-2C83-AE19-D4C9-364BEF3A4610}"/>
              </a:ext>
            </a:extLst>
          </p:cNvPr>
          <p:cNvSpPr txBox="1">
            <a:spLocks/>
          </p:cNvSpPr>
          <p:nvPr/>
        </p:nvSpPr>
        <p:spPr>
          <a:xfrm>
            <a:off x="347729" y="162638"/>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FOUR: </a:t>
            </a:r>
            <a:r>
              <a:rPr lang="en-GB" sz="2780" dirty="0">
                <a:solidFill>
                  <a:schemeClr val="tx1"/>
                </a:solidFill>
                <a:latin typeface="Montserrat ExtraBold" pitchFamily="2" charset="77"/>
              </a:rPr>
              <a:t>RAMP 10 DEGREES</a:t>
            </a:r>
          </a:p>
        </p:txBody>
      </p:sp>
      <p:grpSp>
        <p:nvGrpSpPr>
          <p:cNvPr id="2" name="Group 1">
            <a:extLst>
              <a:ext uri="{FF2B5EF4-FFF2-40B4-BE49-F238E27FC236}">
                <a16:creationId xmlns:a16="http://schemas.microsoft.com/office/drawing/2014/main" id="{30337F8C-F641-C866-8A0E-2AA8466F5585}"/>
              </a:ext>
            </a:extLst>
          </p:cNvPr>
          <p:cNvGrpSpPr/>
          <p:nvPr/>
        </p:nvGrpSpPr>
        <p:grpSpPr>
          <a:xfrm rot="492750">
            <a:off x="277931" y="3292405"/>
            <a:ext cx="4152176" cy="1491832"/>
            <a:chOff x="195690" y="3020476"/>
            <a:chExt cx="4152176" cy="1491832"/>
          </a:xfrm>
        </p:grpSpPr>
        <p:sp>
          <p:nvSpPr>
            <p:cNvPr id="15" name="TextBox 14">
              <a:extLst>
                <a:ext uri="{FF2B5EF4-FFF2-40B4-BE49-F238E27FC236}">
                  <a16:creationId xmlns:a16="http://schemas.microsoft.com/office/drawing/2014/main" id="{93C1BEDA-8313-2192-0777-F4499DA5E58D}"/>
                </a:ext>
              </a:extLst>
            </p:cNvPr>
            <p:cNvSpPr txBox="1"/>
            <p:nvPr/>
          </p:nvSpPr>
          <p:spPr>
            <a:xfrm rot="20429110">
              <a:off x="1796667" y="3020476"/>
              <a:ext cx="2520000" cy="707886"/>
            </a:xfrm>
            <a:prstGeom prst="rect">
              <a:avLst/>
            </a:prstGeom>
            <a:noFill/>
          </p:spPr>
          <p:txBody>
            <a:bodyPr wrap="square" rtlCol="0">
              <a:spAutoFit/>
            </a:bodyPr>
            <a:lstStyle/>
            <a:p>
              <a:r>
                <a:rPr lang="en-US" sz="4000" b="1" dirty="0">
                  <a:solidFill>
                    <a:schemeClr val="accent2">
                      <a:lumMod val="20000"/>
                      <a:lumOff val="80000"/>
                    </a:schemeClr>
                  </a:solidFill>
                  <a:latin typeface="Montserrat ExtraBold" pitchFamily="2" charset="77"/>
                </a:rPr>
                <a:t>STRONG</a:t>
              </a:r>
            </a:p>
          </p:txBody>
        </p:sp>
        <p:sp>
          <p:nvSpPr>
            <p:cNvPr id="8" name="Rectangle 7">
              <a:extLst>
                <a:ext uri="{FF2B5EF4-FFF2-40B4-BE49-F238E27FC236}">
                  <a16:creationId xmlns:a16="http://schemas.microsoft.com/office/drawing/2014/main" id="{BFA27EA8-EAC8-3DD1-C11E-0908570E64D6}"/>
                </a:ext>
              </a:extLst>
            </p:cNvPr>
            <p:cNvSpPr/>
            <p:nvPr/>
          </p:nvSpPr>
          <p:spPr>
            <a:xfrm rot="20429110">
              <a:off x="574756" y="3793281"/>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043FE80-01BB-3EB5-B18C-EE57B7D9A364}"/>
                </a:ext>
              </a:extLst>
            </p:cNvPr>
            <p:cNvPicPr>
              <a:picLocks noChangeAspect="1"/>
            </p:cNvPicPr>
            <p:nvPr/>
          </p:nvPicPr>
          <p:blipFill>
            <a:blip r:embed="rId3"/>
            <a:srcRect/>
            <a:stretch/>
          </p:blipFill>
          <p:spPr>
            <a:xfrm rot="20429110" flipH="1">
              <a:off x="195690" y="3375847"/>
              <a:ext cx="2020375" cy="1136461"/>
            </a:xfrm>
            <a:prstGeom prst="rect">
              <a:avLst/>
            </a:prstGeom>
          </p:spPr>
        </p:pic>
      </p:grpSp>
      <p:grpSp>
        <p:nvGrpSpPr>
          <p:cNvPr id="26" name="Group 25">
            <a:extLst>
              <a:ext uri="{FF2B5EF4-FFF2-40B4-BE49-F238E27FC236}">
                <a16:creationId xmlns:a16="http://schemas.microsoft.com/office/drawing/2014/main" id="{90D8BF6B-A9A3-C389-D7F7-8F9D842BF69B}"/>
              </a:ext>
            </a:extLst>
          </p:cNvPr>
          <p:cNvGrpSpPr/>
          <p:nvPr/>
        </p:nvGrpSpPr>
        <p:grpSpPr>
          <a:xfrm rot="627548">
            <a:off x="4659113" y="3192018"/>
            <a:ext cx="4274791" cy="1247456"/>
            <a:chOff x="4504791" y="1116299"/>
            <a:chExt cx="4274791" cy="1247456"/>
          </a:xfrm>
        </p:grpSpPr>
        <p:sp>
          <p:nvSpPr>
            <p:cNvPr id="21" name="TextBox 20">
              <a:extLst>
                <a:ext uri="{FF2B5EF4-FFF2-40B4-BE49-F238E27FC236}">
                  <a16:creationId xmlns:a16="http://schemas.microsoft.com/office/drawing/2014/main" id="{2A8D3968-7329-BC5B-4ECF-04B44716EA8A}"/>
                </a:ext>
              </a:extLst>
            </p:cNvPr>
            <p:cNvSpPr txBox="1"/>
            <p:nvPr/>
          </p:nvSpPr>
          <p:spPr>
            <a:xfrm>
              <a:off x="4504791" y="1479612"/>
              <a:ext cx="2520000" cy="707886"/>
            </a:xfrm>
            <a:prstGeom prst="rect">
              <a:avLst/>
            </a:prstGeom>
            <a:noFill/>
          </p:spPr>
          <p:txBody>
            <a:bodyPr wrap="square" rtlCol="0">
              <a:spAutoFit/>
            </a:bodyPr>
            <a:lstStyle/>
            <a:p>
              <a:r>
                <a:rPr lang="en-US" sz="4000" b="1" dirty="0">
                  <a:solidFill>
                    <a:schemeClr val="accent6">
                      <a:lumMod val="20000"/>
                      <a:lumOff val="80000"/>
                    </a:schemeClr>
                  </a:solidFill>
                  <a:latin typeface="Montserrat ExtraBold" pitchFamily="2" charset="77"/>
                </a:rPr>
                <a:t>SPEEDY</a:t>
              </a:r>
            </a:p>
          </p:txBody>
        </p:sp>
        <p:sp>
          <p:nvSpPr>
            <p:cNvPr id="22" name="Rectangle 21">
              <a:extLst>
                <a:ext uri="{FF2B5EF4-FFF2-40B4-BE49-F238E27FC236}">
                  <a16:creationId xmlns:a16="http://schemas.microsoft.com/office/drawing/2014/main" id="{E9838061-599A-5B2A-FB76-A0FD1470C8BE}"/>
                </a:ext>
              </a:extLst>
            </p:cNvPr>
            <p:cNvSpPr/>
            <p:nvPr/>
          </p:nvSpPr>
          <p:spPr>
            <a:xfrm>
              <a:off x="4619952" y="2042192"/>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toy car made of legos&#10;&#10;AI-generated content may be incorrect.">
              <a:extLst>
                <a:ext uri="{FF2B5EF4-FFF2-40B4-BE49-F238E27FC236}">
                  <a16:creationId xmlns:a16="http://schemas.microsoft.com/office/drawing/2014/main" id="{0CD66D30-C4B6-44A3-96A9-6FBF4B60C944}"/>
                </a:ext>
              </a:extLst>
            </p:cNvPr>
            <p:cNvPicPr>
              <a:picLocks noChangeAspect="1"/>
            </p:cNvPicPr>
            <p:nvPr/>
          </p:nvPicPr>
          <p:blipFill>
            <a:blip r:embed="rId4"/>
            <a:stretch>
              <a:fillRect/>
            </a:stretch>
          </p:blipFill>
          <p:spPr>
            <a:xfrm>
              <a:off x="6561883" y="1116299"/>
              <a:ext cx="2217699" cy="1247456"/>
            </a:xfrm>
            <a:prstGeom prst="rect">
              <a:avLst/>
            </a:prstGeom>
          </p:spPr>
        </p:pic>
      </p:grpSp>
      <p:sp>
        <p:nvSpPr>
          <p:cNvPr id="27" name="Rectangle 26">
            <a:extLst>
              <a:ext uri="{FF2B5EF4-FFF2-40B4-BE49-F238E27FC236}">
                <a16:creationId xmlns:a16="http://schemas.microsoft.com/office/drawing/2014/main" id="{8B0BC2F2-9018-D8FF-A59C-EFAE0CB4A72D}"/>
              </a:ext>
            </a:extLst>
          </p:cNvPr>
          <p:cNvSpPr/>
          <p:nvPr/>
        </p:nvSpPr>
        <p:spPr>
          <a:xfrm>
            <a:off x="0" y="4564292"/>
            <a:ext cx="9144000" cy="57920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9D0EDFA-B574-9010-EBB9-5C4783CAFC65}"/>
              </a:ext>
            </a:extLst>
          </p:cNvPr>
          <p:cNvSpPr txBox="1"/>
          <p:nvPr/>
        </p:nvSpPr>
        <p:spPr>
          <a:xfrm>
            <a:off x="1830391" y="786993"/>
            <a:ext cx="6633049" cy="1200329"/>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“We’re now removing the sledge and putting the robots on a ramp set at 10 degrees and asking: Who will reach the top first - the fast but less powerful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or the slower but stronger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pic>
        <p:nvPicPr>
          <p:cNvPr id="4" name="Picture 3" descr="A cartoon of a person&#10;&#10;Description automatically generated">
            <a:extLst>
              <a:ext uri="{FF2B5EF4-FFF2-40B4-BE49-F238E27FC236}">
                <a16:creationId xmlns:a16="http://schemas.microsoft.com/office/drawing/2014/main" id="{6615735D-2E25-D6AE-5B8E-1DA1F717F3A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Tree>
    <p:extLst>
      <p:ext uri="{BB962C8B-B14F-4D97-AF65-F5344CB8AC3E}">
        <p14:creationId xmlns:p14="http://schemas.microsoft.com/office/powerpoint/2010/main" val="770411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22B7E-D1AD-D5D9-C06D-64FCBF52B390}"/>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B89A20FC-07C4-AA88-26F1-6BD3F0B68ED4}"/>
              </a:ext>
            </a:extLst>
          </p:cNvPr>
          <p:cNvGrpSpPr/>
          <p:nvPr/>
        </p:nvGrpSpPr>
        <p:grpSpPr>
          <a:xfrm rot="20295039">
            <a:off x="275038" y="2978819"/>
            <a:ext cx="4204953" cy="1136461"/>
            <a:chOff x="1743627" y="2696460"/>
            <a:chExt cx="4204953" cy="1136461"/>
          </a:xfrm>
        </p:grpSpPr>
        <p:sp>
          <p:nvSpPr>
            <p:cNvPr id="15" name="TextBox 14">
              <a:extLst>
                <a:ext uri="{FF2B5EF4-FFF2-40B4-BE49-F238E27FC236}">
                  <a16:creationId xmlns:a16="http://schemas.microsoft.com/office/drawing/2014/main" id="{E72C421E-6DAB-1F60-436E-238927602059}"/>
                </a:ext>
              </a:extLst>
            </p:cNvPr>
            <p:cNvSpPr txBox="1"/>
            <p:nvPr/>
          </p:nvSpPr>
          <p:spPr>
            <a:xfrm>
              <a:off x="3428580" y="2992071"/>
              <a:ext cx="2520000" cy="707886"/>
            </a:xfrm>
            <a:prstGeom prst="rect">
              <a:avLst/>
            </a:prstGeom>
            <a:noFill/>
          </p:spPr>
          <p:txBody>
            <a:bodyPr wrap="square" rtlCol="0">
              <a:spAutoFit/>
            </a:bodyPr>
            <a:lstStyle/>
            <a:p>
              <a:r>
                <a:rPr lang="en-US" sz="4000" b="1" dirty="0">
                  <a:solidFill>
                    <a:schemeClr val="accent2">
                      <a:lumMod val="20000"/>
                      <a:lumOff val="80000"/>
                    </a:schemeClr>
                  </a:solidFill>
                  <a:latin typeface="Montserrat ExtraBold" pitchFamily="2" charset="77"/>
                </a:rPr>
                <a:t>STRONG</a:t>
              </a:r>
            </a:p>
          </p:txBody>
        </p:sp>
        <p:sp>
          <p:nvSpPr>
            <p:cNvPr id="8" name="Rectangle 7">
              <a:extLst>
                <a:ext uri="{FF2B5EF4-FFF2-40B4-BE49-F238E27FC236}">
                  <a16:creationId xmlns:a16="http://schemas.microsoft.com/office/drawing/2014/main" id="{051111AB-4860-1798-A096-9C83A7CD6134}"/>
                </a:ext>
              </a:extLst>
            </p:cNvPr>
            <p:cNvSpPr/>
            <p:nvPr/>
          </p:nvSpPr>
          <p:spPr>
            <a:xfrm>
              <a:off x="2079050" y="3538169"/>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FEA1BFEF-46D9-B487-9663-23BDAD0101DD}"/>
                </a:ext>
              </a:extLst>
            </p:cNvPr>
            <p:cNvPicPr>
              <a:picLocks noChangeAspect="1"/>
            </p:cNvPicPr>
            <p:nvPr/>
          </p:nvPicPr>
          <p:blipFill>
            <a:blip r:embed="rId3"/>
            <a:srcRect/>
            <a:stretch/>
          </p:blipFill>
          <p:spPr>
            <a:xfrm flipH="1">
              <a:off x="1743627" y="2696460"/>
              <a:ext cx="2020375" cy="1136461"/>
            </a:xfrm>
            <a:prstGeom prst="rect">
              <a:avLst/>
            </a:prstGeom>
          </p:spPr>
        </p:pic>
      </p:grpSp>
      <p:grpSp>
        <p:nvGrpSpPr>
          <p:cNvPr id="26" name="Group 25">
            <a:extLst>
              <a:ext uri="{FF2B5EF4-FFF2-40B4-BE49-F238E27FC236}">
                <a16:creationId xmlns:a16="http://schemas.microsoft.com/office/drawing/2014/main" id="{9759635F-318A-F222-367E-BB4EA0A3048A}"/>
              </a:ext>
            </a:extLst>
          </p:cNvPr>
          <p:cNvGrpSpPr/>
          <p:nvPr/>
        </p:nvGrpSpPr>
        <p:grpSpPr>
          <a:xfrm rot="1232855">
            <a:off x="4593517" y="2895927"/>
            <a:ext cx="4274791" cy="1247456"/>
            <a:chOff x="4504791" y="1116299"/>
            <a:chExt cx="4274791" cy="1247456"/>
          </a:xfrm>
        </p:grpSpPr>
        <p:sp>
          <p:nvSpPr>
            <p:cNvPr id="21" name="TextBox 20">
              <a:extLst>
                <a:ext uri="{FF2B5EF4-FFF2-40B4-BE49-F238E27FC236}">
                  <a16:creationId xmlns:a16="http://schemas.microsoft.com/office/drawing/2014/main" id="{24D3E917-4AD0-3C4C-6444-DC43C36ECC6F}"/>
                </a:ext>
              </a:extLst>
            </p:cNvPr>
            <p:cNvSpPr txBox="1"/>
            <p:nvPr/>
          </p:nvSpPr>
          <p:spPr>
            <a:xfrm>
              <a:off x="4504791" y="1479612"/>
              <a:ext cx="2520000" cy="707886"/>
            </a:xfrm>
            <a:prstGeom prst="rect">
              <a:avLst/>
            </a:prstGeom>
            <a:noFill/>
          </p:spPr>
          <p:txBody>
            <a:bodyPr wrap="square" rtlCol="0">
              <a:spAutoFit/>
            </a:bodyPr>
            <a:lstStyle/>
            <a:p>
              <a:r>
                <a:rPr lang="en-US" sz="4000" b="1" dirty="0">
                  <a:solidFill>
                    <a:schemeClr val="accent6">
                      <a:lumMod val="20000"/>
                      <a:lumOff val="80000"/>
                    </a:schemeClr>
                  </a:solidFill>
                  <a:latin typeface="Montserrat ExtraBold" pitchFamily="2" charset="77"/>
                </a:rPr>
                <a:t>SPEEDY</a:t>
              </a:r>
            </a:p>
          </p:txBody>
        </p:sp>
        <p:sp>
          <p:nvSpPr>
            <p:cNvPr id="22" name="Rectangle 21">
              <a:extLst>
                <a:ext uri="{FF2B5EF4-FFF2-40B4-BE49-F238E27FC236}">
                  <a16:creationId xmlns:a16="http://schemas.microsoft.com/office/drawing/2014/main" id="{08B8CA8F-9824-24C4-F5DB-C9F67EA43437}"/>
                </a:ext>
              </a:extLst>
            </p:cNvPr>
            <p:cNvSpPr/>
            <p:nvPr/>
          </p:nvSpPr>
          <p:spPr>
            <a:xfrm>
              <a:off x="4619952" y="2042192"/>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toy car made of legos&#10;&#10;AI-generated content may be incorrect.">
              <a:extLst>
                <a:ext uri="{FF2B5EF4-FFF2-40B4-BE49-F238E27FC236}">
                  <a16:creationId xmlns:a16="http://schemas.microsoft.com/office/drawing/2014/main" id="{EA9F24D6-7190-85FE-98B9-7CEE24CC121E}"/>
                </a:ext>
              </a:extLst>
            </p:cNvPr>
            <p:cNvPicPr>
              <a:picLocks noChangeAspect="1"/>
            </p:cNvPicPr>
            <p:nvPr/>
          </p:nvPicPr>
          <p:blipFill>
            <a:blip r:embed="rId4"/>
            <a:stretch>
              <a:fillRect/>
            </a:stretch>
          </p:blipFill>
          <p:spPr>
            <a:xfrm>
              <a:off x="6561883" y="1116299"/>
              <a:ext cx="2217699" cy="1247456"/>
            </a:xfrm>
            <a:prstGeom prst="rect">
              <a:avLst/>
            </a:prstGeom>
          </p:spPr>
        </p:pic>
      </p:grpSp>
      <p:sp>
        <p:nvSpPr>
          <p:cNvPr id="27" name="Rectangle 26">
            <a:extLst>
              <a:ext uri="{FF2B5EF4-FFF2-40B4-BE49-F238E27FC236}">
                <a16:creationId xmlns:a16="http://schemas.microsoft.com/office/drawing/2014/main" id="{10C5159E-C94E-BE39-3514-4EF24DD9DCA4}"/>
              </a:ext>
            </a:extLst>
          </p:cNvPr>
          <p:cNvSpPr/>
          <p:nvPr/>
        </p:nvSpPr>
        <p:spPr>
          <a:xfrm>
            <a:off x="0" y="4564292"/>
            <a:ext cx="9144000" cy="57920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191;p19">
            <a:extLst>
              <a:ext uri="{FF2B5EF4-FFF2-40B4-BE49-F238E27FC236}">
                <a16:creationId xmlns:a16="http://schemas.microsoft.com/office/drawing/2014/main" id="{B794AECC-044D-F55C-AFC9-7B3E65B49B3B}"/>
              </a:ext>
            </a:extLst>
          </p:cNvPr>
          <p:cNvSpPr txBox="1">
            <a:spLocks/>
          </p:cNvSpPr>
          <p:nvPr/>
        </p:nvSpPr>
        <p:spPr>
          <a:xfrm>
            <a:off x="214149" y="144690"/>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FIVE: </a:t>
            </a:r>
            <a:r>
              <a:rPr lang="en-GB" sz="2780" dirty="0">
                <a:solidFill>
                  <a:schemeClr val="tx1"/>
                </a:solidFill>
                <a:latin typeface="Montserrat ExtraBold" pitchFamily="2" charset="77"/>
              </a:rPr>
              <a:t>RAMP 20 DEGREES</a:t>
            </a:r>
          </a:p>
        </p:txBody>
      </p:sp>
      <p:sp>
        <p:nvSpPr>
          <p:cNvPr id="9" name="TextBox 8">
            <a:extLst>
              <a:ext uri="{FF2B5EF4-FFF2-40B4-BE49-F238E27FC236}">
                <a16:creationId xmlns:a16="http://schemas.microsoft.com/office/drawing/2014/main" id="{D4929222-DD39-2B5F-2F7D-695DBA7F86F7}"/>
              </a:ext>
            </a:extLst>
          </p:cNvPr>
          <p:cNvSpPr txBox="1"/>
          <p:nvPr/>
        </p:nvSpPr>
        <p:spPr>
          <a:xfrm>
            <a:off x="1888694" y="781922"/>
            <a:ext cx="6633049" cy="1200329"/>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we’re cranking up the challenge! The ramp is now set to a steep </a:t>
            </a:r>
            <a:r>
              <a:rPr lang="en-GB" sz="1800" b="1" dirty="0">
                <a:latin typeface="Calibri" panose="020F0502020204030204" pitchFamily="34" charset="0"/>
                <a:cs typeface="Calibri" panose="020F0502020204030204" pitchFamily="34" charset="0"/>
              </a:rPr>
              <a:t>20 degrees</a:t>
            </a:r>
            <a:r>
              <a:rPr lang="en-GB" sz="1800" dirty="0">
                <a:latin typeface="Calibri" panose="020F0502020204030204" pitchFamily="34" charset="0"/>
                <a:cs typeface="Calibri" panose="020F0502020204030204" pitchFamily="34" charset="0"/>
              </a:rPr>
              <a:t> - will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dirty="0">
                <a:latin typeface="Calibri" panose="020F0502020204030204" pitchFamily="34" charset="0"/>
                <a:cs typeface="Calibri" panose="020F0502020204030204" pitchFamily="34" charset="0"/>
              </a:rPr>
              <a:t> have the speed to get there, or will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b="1" dirty="0">
                <a:latin typeface="Calibri" panose="020F0502020204030204" pitchFamily="34" charset="0"/>
                <a:cs typeface="Calibri" panose="020F0502020204030204" pitchFamily="34" charset="0"/>
              </a:rPr>
              <a:t>’S torque</a:t>
            </a:r>
            <a:r>
              <a:rPr lang="en-GB" sz="1800" dirty="0">
                <a:latin typeface="Calibri" panose="020F0502020204030204" pitchFamily="34" charset="0"/>
                <a:cs typeface="Calibri" panose="020F0502020204030204" pitchFamily="34" charset="0"/>
              </a:rPr>
              <a:t> win the climb?</a:t>
            </a:r>
            <a:r>
              <a:rPr lang="en-GB" sz="1800" b="1"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pic>
        <p:nvPicPr>
          <p:cNvPr id="3" name="Picture 2" descr="A cartoon of a person&#10;&#10;Description automatically generated">
            <a:extLst>
              <a:ext uri="{FF2B5EF4-FFF2-40B4-BE49-F238E27FC236}">
                <a16:creationId xmlns:a16="http://schemas.microsoft.com/office/drawing/2014/main" id="{61048045-E563-54A3-3242-0142C58B9BD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Tree>
    <p:extLst>
      <p:ext uri="{BB962C8B-B14F-4D97-AF65-F5344CB8AC3E}">
        <p14:creationId xmlns:p14="http://schemas.microsoft.com/office/powerpoint/2010/main" val="29009827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13" name="Google Shape;113;p17"/>
          <p:cNvSpPr/>
          <p:nvPr/>
        </p:nvSpPr>
        <p:spPr>
          <a:xfrm flipH="1">
            <a:off x="814057" y="589735"/>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56CDBB"/>
                </a:solidFill>
                <a:latin typeface="Montserrat" pitchFamily="2" charset="77"/>
                <a:ea typeface="Montserrat SemiBold"/>
                <a:cs typeface="Montserrat SemiBold"/>
                <a:sym typeface="Montserrat SemiBold"/>
              </a:rPr>
              <a:t>THE REACTION TRACKER</a:t>
            </a:r>
            <a:endParaRPr sz="1600" b="1" dirty="0">
              <a:solidFill>
                <a:srgbClr val="56CDBB"/>
              </a:solidFill>
              <a:latin typeface="Montserrat" pitchFamily="2" charset="77"/>
              <a:ea typeface="Montserrat SemiBold"/>
              <a:cs typeface="Montserrat SemiBold"/>
              <a:sym typeface="Montserrat SemiBold"/>
            </a:endParaRPr>
          </a:p>
        </p:txBody>
      </p:sp>
      <p:sp>
        <p:nvSpPr>
          <p:cNvPr id="125" name="Google Shape;125;p17"/>
          <p:cNvSpPr/>
          <p:nvPr/>
        </p:nvSpPr>
        <p:spPr>
          <a:xfrm flipH="1">
            <a:off x="729867"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500" dirty="0">
                <a:solidFill>
                  <a:schemeClr val="bg1"/>
                </a:solidFill>
                <a:latin typeface="Montserrat SemiBold"/>
                <a:ea typeface="Montserrat SemiBold"/>
                <a:cs typeface="Montserrat SemiBold"/>
                <a:sym typeface="Montserrat SemiBold"/>
              </a:rPr>
              <a:t>1</a:t>
            </a:r>
            <a:endParaRPr sz="2500" dirty="0">
              <a:solidFill>
                <a:schemeClr val="bg1"/>
              </a:solidFill>
              <a:latin typeface="Montserrat SemiBold"/>
              <a:ea typeface="Montserrat SemiBold"/>
              <a:cs typeface="Montserrat SemiBold"/>
              <a:sym typeface="Montserrat SemiBold"/>
            </a:endParaRPr>
          </a:p>
        </p:txBody>
      </p:sp>
      <p:sp>
        <p:nvSpPr>
          <p:cNvPr id="106" name="Google Shape;106;p17"/>
          <p:cNvSpPr/>
          <p:nvPr/>
        </p:nvSpPr>
        <p:spPr>
          <a:xfrm>
            <a:off x="2933005" y="4037032"/>
            <a:ext cx="547200" cy="581291"/>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110" name="Google Shape;110;p17"/>
          <p:cNvCxnSpPr>
            <a:cxnSpLocks/>
            <a:stCxn id="106" idx="0"/>
          </p:cNvCxnSpPr>
          <p:nvPr/>
        </p:nvCxnSpPr>
        <p:spPr>
          <a:xfrm flipV="1">
            <a:off x="3206605" y="3275921"/>
            <a:ext cx="0" cy="761111"/>
          </a:xfrm>
          <a:prstGeom prst="straightConnector1">
            <a:avLst/>
          </a:prstGeom>
          <a:noFill/>
          <a:ln w="19050" cap="rnd" cmpd="sng">
            <a:solidFill>
              <a:srgbClr val="F2612F"/>
            </a:solidFill>
            <a:prstDash val="dot"/>
            <a:round/>
            <a:headEnd type="none" w="med" len="med"/>
            <a:tailEnd type="none" w="med" len="med"/>
          </a:ln>
        </p:spPr>
      </p:cxnSp>
      <p:sp>
        <p:nvSpPr>
          <p:cNvPr id="126" name="Google Shape;126;p17"/>
          <p:cNvSpPr/>
          <p:nvPr/>
        </p:nvSpPr>
        <p:spPr>
          <a:xfrm flipH="1">
            <a:off x="2807164" y="4197725"/>
            <a:ext cx="798900" cy="259904"/>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2</a:t>
            </a:r>
            <a:endParaRPr sz="2400" dirty="0">
              <a:solidFill>
                <a:schemeClr val="bg1"/>
              </a:solidFill>
              <a:latin typeface="Montserrat SemiBold"/>
              <a:ea typeface="Montserrat SemiBold"/>
              <a:cs typeface="Montserrat SemiBold"/>
              <a:sym typeface="Montserrat SemiBold"/>
            </a:endParaRPr>
          </a:p>
        </p:txBody>
      </p:sp>
      <p:sp>
        <p:nvSpPr>
          <p:cNvPr id="128" name="Google Shape;128;p17"/>
          <p:cNvSpPr/>
          <p:nvPr/>
        </p:nvSpPr>
        <p:spPr>
          <a:xfrm flipH="1">
            <a:off x="4782830"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2" name="Google Shape;202;p19">
            <a:extLst>
              <a:ext uri="{FF2B5EF4-FFF2-40B4-BE49-F238E27FC236}">
                <a16:creationId xmlns:a16="http://schemas.microsoft.com/office/drawing/2014/main" id="{288219E7-CD89-C3DD-67E8-018B91C5CF11}"/>
              </a:ext>
            </a:extLst>
          </p:cNvPr>
          <p:cNvSpPr txBox="1"/>
          <p:nvPr/>
        </p:nvSpPr>
        <p:spPr>
          <a:xfrm>
            <a:off x="814057" y="940867"/>
            <a:ext cx="2325970" cy="693300"/>
          </a:xfrm>
          <a:prstGeom prst="rect">
            <a:avLst/>
          </a:prstGeom>
          <a:noFill/>
          <a:ln>
            <a:noFill/>
          </a:ln>
        </p:spPr>
        <p:txBody>
          <a:bodyPr spcFirstLastPara="1" wrap="square" lIns="91425" tIns="91425" rIns="91425" bIns="91425" anchor="t" anchorCtr="0">
            <a:noAutofit/>
          </a:bodyPr>
          <a:lstStyle/>
          <a:p>
            <a:pPr>
              <a:buSzPts val="1100"/>
            </a:pPr>
            <a:r>
              <a:rPr lang="en-GB" sz="1600" dirty="0">
                <a:latin typeface="Calibri" panose="020F0502020204030204" pitchFamily="34" charset="0"/>
                <a:ea typeface="Montserrat Medium"/>
                <a:cs typeface="Calibri" panose="020F0502020204030204" pitchFamily="34" charset="0"/>
                <a:sym typeface="Montserrat Medium"/>
              </a:rPr>
              <a:t>Get hands-on with the Reaction Tracker! </a:t>
            </a:r>
          </a:p>
          <a:p>
            <a:pPr>
              <a:buSzPts val="1100"/>
            </a:pPr>
            <a:r>
              <a:rPr lang="en-GB" sz="1600" dirty="0">
                <a:latin typeface="Calibri" panose="020F0502020204030204" pitchFamily="34" charset="0"/>
                <a:ea typeface="Montserrat Medium"/>
                <a:cs typeface="Calibri" panose="020F0502020204030204" pitchFamily="34" charset="0"/>
                <a:sym typeface="Montserrat Medium"/>
              </a:rPr>
              <a:t>How fast are you?</a:t>
            </a:r>
          </a:p>
          <a:p>
            <a:pPr lvl="0">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pic>
        <p:nvPicPr>
          <p:cNvPr id="8" name="Picture 7" descr="A speedometer with a black background&#10;&#10;AI-generated content may be incorrect.">
            <a:extLst>
              <a:ext uri="{FF2B5EF4-FFF2-40B4-BE49-F238E27FC236}">
                <a16:creationId xmlns:a16="http://schemas.microsoft.com/office/drawing/2014/main" id="{CCD0CE45-10BA-DBA1-4B83-7C911658C15E}"/>
              </a:ext>
            </a:extLst>
          </p:cNvPr>
          <p:cNvPicPr>
            <a:picLocks noChangeAspect="1"/>
          </p:cNvPicPr>
          <p:nvPr/>
        </p:nvPicPr>
        <p:blipFill>
          <a:blip r:embed="rId3"/>
          <a:stretch>
            <a:fillRect/>
          </a:stretch>
        </p:blipFill>
        <p:spPr>
          <a:xfrm>
            <a:off x="3632187" y="2164548"/>
            <a:ext cx="1883486" cy="1111373"/>
          </a:xfrm>
          <a:prstGeom prst="rect">
            <a:avLst/>
          </a:prstGeom>
        </p:spPr>
      </p:pic>
      <p:pic>
        <p:nvPicPr>
          <p:cNvPr id="12" name="Picture 11">
            <a:extLst>
              <a:ext uri="{FF2B5EF4-FFF2-40B4-BE49-F238E27FC236}">
                <a16:creationId xmlns:a16="http://schemas.microsoft.com/office/drawing/2014/main" id="{4ED18343-A0CD-EC75-006D-BFE4FB763CA9}"/>
              </a:ext>
            </a:extLst>
          </p:cNvPr>
          <p:cNvPicPr>
            <a:picLocks/>
          </p:cNvPicPr>
          <p:nvPr/>
        </p:nvPicPr>
        <p:blipFill>
          <a:blip r:embed="rId4"/>
          <a:stretch>
            <a:fillRect/>
          </a:stretch>
        </p:blipFill>
        <p:spPr>
          <a:xfrm flipH="1">
            <a:off x="61732" y="2223500"/>
            <a:ext cx="1800000" cy="1080000"/>
          </a:xfrm>
          <a:prstGeom prst="rect">
            <a:avLst/>
          </a:prstGeom>
        </p:spPr>
      </p:pic>
      <p:pic>
        <p:nvPicPr>
          <p:cNvPr id="13" name="Picture 12">
            <a:extLst>
              <a:ext uri="{FF2B5EF4-FFF2-40B4-BE49-F238E27FC236}">
                <a16:creationId xmlns:a16="http://schemas.microsoft.com/office/drawing/2014/main" id="{07E801D5-E535-8531-AA1A-C392BDAB15E6}"/>
              </a:ext>
            </a:extLst>
          </p:cNvPr>
          <p:cNvPicPr>
            <a:picLocks/>
          </p:cNvPicPr>
          <p:nvPr/>
        </p:nvPicPr>
        <p:blipFill>
          <a:blip r:embed="rId5"/>
          <a:stretch>
            <a:fillRect/>
          </a:stretch>
        </p:blipFill>
        <p:spPr>
          <a:xfrm flipH="1">
            <a:off x="1780449" y="2195921"/>
            <a:ext cx="1800000" cy="1080000"/>
          </a:xfrm>
          <a:prstGeom prst="rect">
            <a:avLst/>
          </a:prstGeom>
        </p:spPr>
      </p:pic>
      <p:pic>
        <p:nvPicPr>
          <p:cNvPr id="14" name="Picture 13">
            <a:extLst>
              <a:ext uri="{FF2B5EF4-FFF2-40B4-BE49-F238E27FC236}">
                <a16:creationId xmlns:a16="http://schemas.microsoft.com/office/drawing/2014/main" id="{D0FAA279-B99A-2056-4C20-97E169AAC70B}"/>
              </a:ext>
            </a:extLst>
          </p:cNvPr>
          <p:cNvPicPr>
            <a:picLocks/>
          </p:cNvPicPr>
          <p:nvPr/>
        </p:nvPicPr>
        <p:blipFill>
          <a:blip r:embed="rId6"/>
          <a:stretch>
            <a:fillRect/>
          </a:stretch>
        </p:blipFill>
        <p:spPr>
          <a:xfrm flipH="1">
            <a:off x="5598607" y="2211233"/>
            <a:ext cx="1800000" cy="1080000"/>
          </a:xfrm>
          <a:prstGeom prst="rect">
            <a:avLst/>
          </a:prstGeom>
        </p:spPr>
      </p:pic>
      <p:pic>
        <p:nvPicPr>
          <p:cNvPr id="15" name="Picture 14">
            <a:extLst>
              <a:ext uri="{FF2B5EF4-FFF2-40B4-BE49-F238E27FC236}">
                <a16:creationId xmlns:a16="http://schemas.microsoft.com/office/drawing/2014/main" id="{CDB217F4-5DB6-A611-4563-A11B3FC1E5EA}"/>
              </a:ext>
            </a:extLst>
          </p:cNvPr>
          <p:cNvPicPr>
            <a:picLocks/>
          </p:cNvPicPr>
          <p:nvPr/>
        </p:nvPicPr>
        <p:blipFill>
          <a:blip r:embed="rId7"/>
          <a:stretch>
            <a:fillRect/>
          </a:stretch>
        </p:blipFill>
        <p:spPr>
          <a:xfrm flipH="1">
            <a:off x="7282268" y="2251740"/>
            <a:ext cx="1800000" cy="1080000"/>
          </a:xfrm>
          <a:prstGeom prst="rect">
            <a:avLst/>
          </a:prstGeom>
        </p:spPr>
      </p:pic>
      <p:sp>
        <p:nvSpPr>
          <p:cNvPr id="19" name="Google Shape;106;p17">
            <a:extLst>
              <a:ext uri="{FF2B5EF4-FFF2-40B4-BE49-F238E27FC236}">
                <a16:creationId xmlns:a16="http://schemas.microsoft.com/office/drawing/2014/main" id="{FD39277F-9B43-2643-F9D5-B9847D0D7BE4}"/>
              </a:ext>
            </a:extLst>
          </p:cNvPr>
          <p:cNvSpPr/>
          <p:nvPr/>
        </p:nvSpPr>
        <p:spPr>
          <a:xfrm rot="10800000">
            <a:off x="199500" y="792260"/>
            <a:ext cx="547200" cy="561600"/>
          </a:xfrm>
          <a:prstGeom prst="ellipse">
            <a:avLst/>
          </a:prstGeom>
          <a:solidFill>
            <a:srgbClr val="56CDB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20" name="Google Shape;110;p17">
            <a:extLst>
              <a:ext uri="{FF2B5EF4-FFF2-40B4-BE49-F238E27FC236}">
                <a16:creationId xmlns:a16="http://schemas.microsoft.com/office/drawing/2014/main" id="{B62FD65A-1042-18E7-8E17-EDB447A10B31}"/>
              </a:ext>
            </a:extLst>
          </p:cNvPr>
          <p:cNvCxnSpPr>
            <a:cxnSpLocks/>
            <a:stCxn id="19" idx="0"/>
          </p:cNvCxnSpPr>
          <p:nvPr/>
        </p:nvCxnSpPr>
        <p:spPr>
          <a:xfrm>
            <a:off x="473100" y="1353860"/>
            <a:ext cx="12764" cy="842061"/>
          </a:xfrm>
          <a:prstGeom prst="straightConnector1">
            <a:avLst/>
          </a:prstGeom>
          <a:noFill/>
          <a:ln w="19050" cap="rnd" cmpd="sng">
            <a:solidFill>
              <a:srgbClr val="56CDBB"/>
            </a:solidFill>
            <a:prstDash val="dot"/>
            <a:round/>
            <a:headEnd type="none" w="med" len="med"/>
            <a:tailEnd type="none" w="med" len="med"/>
          </a:ln>
        </p:spPr>
      </p:cxnSp>
      <p:sp>
        <p:nvSpPr>
          <p:cNvPr id="22" name="Google Shape;128;p17">
            <a:extLst>
              <a:ext uri="{FF2B5EF4-FFF2-40B4-BE49-F238E27FC236}">
                <a16:creationId xmlns:a16="http://schemas.microsoft.com/office/drawing/2014/main" id="{3F891227-05CD-9C1C-A7E6-CD0D13F094FF}"/>
              </a:ext>
            </a:extLst>
          </p:cNvPr>
          <p:cNvSpPr/>
          <p:nvPr/>
        </p:nvSpPr>
        <p:spPr>
          <a:xfrm flipH="1">
            <a:off x="66387" y="942642"/>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1</a:t>
            </a:r>
            <a:endParaRPr sz="2400" dirty="0">
              <a:solidFill>
                <a:schemeClr val="bg1"/>
              </a:solidFill>
              <a:latin typeface="Montserrat SemiBold"/>
              <a:ea typeface="Montserrat SemiBold"/>
              <a:cs typeface="Montserrat SemiBold"/>
              <a:sym typeface="Montserrat SemiBold"/>
            </a:endParaRPr>
          </a:p>
        </p:txBody>
      </p:sp>
      <p:sp>
        <p:nvSpPr>
          <p:cNvPr id="23" name="Google Shape;113;p17">
            <a:extLst>
              <a:ext uri="{FF2B5EF4-FFF2-40B4-BE49-F238E27FC236}">
                <a16:creationId xmlns:a16="http://schemas.microsoft.com/office/drawing/2014/main" id="{FFED8AB9-B243-6C0D-2A22-031EFBA62CC6}"/>
              </a:ext>
            </a:extLst>
          </p:cNvPr>
          <p:cNvSpPr/>
          <p:nvPr/>
        </p:nvSpPr>
        <p:spPr>
          <a:xfrm flipH="1">
            <a:off x="667378" y="3722939"/>
            <a:ext cx="2194415"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2612F"/>
                </a:solidFill>
                <a:latin typeface="Montserrat" pitchFamily="2" charset="77"/>
                <a:ea typeface="Montserrat SemiBold"/>
                <a:cs typeface="Montserrat SemiBold"/>
                <a:sym typeface="Montserrat SemiBold"/>
              </a:rPr>
              <a:t>THE</a:t>
            </a:r>
            <a:br>
              <a:rPr lang="en-GB" sz="1600" b="1" dirty="0">
                <a:solidFill>
                  <a:srgbClr val="F2612F"/>
                </a:solidFill>
                <a:latin typeface="Montserrat" pitchFamily="2" charset="77"/>
                <a:ea typeface="Montserrat SemiBold"/>
                <a:cs typeface="Montserrat SemiBold"/>
                <a:sym typeface="Montserrat SemiBold"/>
              </a:rPr>
            </a:br>
            <a:r>
              <a:rPr lang="en-GB" sz="1600" b="1" dirty="0">
                <a:solidFill>
                  <a:srgbClr val="F2612F"/>
                </a:solidFill>
                <a:latin typeface="Montserrat" pitchFamily="2" charset="77"/>
                <a:ea typeface="Montserrat SemiBold"/>
                <a:cs typeface="Montserrat SemiBold"/>
                <a:sym typeface="Montserrat SemiBold"/>
              </a:rPr>
              <a:t>MULTI-MOVER</a:t>
            </a:r>
            <a:endParaRPr sz="1600" b="1" dirty="0">
              <a:solidFill>
                <a:srgbClr val="F2612F"/>
              </a:solidFill>
              <a:latin typeface="Montserrat" pitchFamily="2" charset="77"/>
              <a:ea typeface="Montserrat SemiBold"/>
              <a:cs typeface="Montserrat SemiBold"/>
              <a:sym typeface="Montserrat SemiBold"/>
            </a:endParaRPr>
          </a:p>
        </p:txBody>
      </p:sp>
      <p:sp>
        <p:nvSpPr>
          <p:cNvPr id="24" name="Google Shape;202;p19">
            <a:extLst>
              <a:ext uri="{FF2B5EF4-FFF2-40B4-BE49-F238E27FC236}">
                <a16:creationId xmlns:a16="http://schemas.microsoft.com/office/drawing/2014/main" id="{0CC13FD7-109D-B139-6365-AF8411AB7F4A}"/>
              </a:ext>
            </a:extLst>
          </p:cNvPr>
          <p:cNvSpPr txBox="1"/>
          <p:nvPr/>
        </p:nvSpPr>
        <p:spPr>
          <a:xfrm>
            <a:off x="305660" y="4175013"/>
            <a:ext cx="2539586" cy="693300"/>
          </a:xfrm>
          <a:prstGeom prst="rect">
            <a:avLst/>
          </a:prstGeom>
          <a:noFill/>
          <a:ln>
            <a:noFill/>
          </a:ln>
        </p:spPr>
        <p:txBody>
          <a:bodyPr spcFirstLastPara="1" wrap="square" lIns="91425" tIns="91425" rIns="91425" bIns="91425" anchor="t" anchorCtr="0">
            <a:noAutofit/>
          </a:bodyPr>
          <a:lstStyle/>
          <a:p>
            <a:pPr lvl="0" algn="r">
              <a:buSzPts val="1100"/>
            </a:pPr>
            <a:r>
              <a:rPr lang="en-GB" sz="1600" dirty="0">
                <a:latin typeface="Calibri" panose="020F0502020204030204" pitchFamily="34" charset="0"/>
                <a:ea typeface="Montserrat Medium"/>
                <a:cs typeface="Calibri" panose="020F0502020204030204" pitchFamily="34" charset="0"/>
                <a:sym typeface="Montserrat Medium"/>
              </a:rPr>
              <a:t>Code the Multi-Mover to move and deliver to key locations on the airbase</a:t>
            </a:r>
          </a:p>
          <a:p>
            <a:pPr lvl="0" algn="r">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sp>
        <p:nvSpPr>
          <p:cNvPr id="33" name="Google Shape;113;p17">
            <a:extLst>
              <a:ext uri="{FF2B5EF4-FFF2-40B4-BE49-F238E27FC236}">
                <a16:creationId xmlns:a16="http://schemas.microsoft.com/office/drawing/2014/main" id="{D1630E90-111F-0173-3433-1B2A11319B86}"/>
              </a:ext>
            </a:extLst>
          </p:cNvPr>
          <p:cNvSpPr/>
          <p:nvPr/>
        </p:nvSpPr>
        <p:spPr>
          <a:xfrm flipH="1">
            <a:off x="5960599" y="624283"/>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362C75"/>
                </a:solidFill>
                <a:latin typeface="Montserrat" pitchFamily="2" charset="77"/>
                <a:ea typeface="Montserrat SemiBold"/>
                <a:cs typeface="Montserrat SemiBold"/>
                <a:sym typeface="Montserrat SemiBold"/>
              </a:rPr>
              <a:t>SMART</a:t>
            </a:r>
            <a:br>
              <a:rPr lang="en-GB" sz="1600" b="1" dirty="0">
                <a:solidFill>
                  <a:srgbClr val="362C75"/>
                </a:solidFill>
                <a:latin typeface="Montserrat" pitchFamily="2" charset="77"/>
                <a:ea typeface="Montserrat SemiBold"/>
                <a:cs typeface="Montserrat SemiBold"/>
                <a:sym typeface="Montserrat SemiBold"/>
              </a:rPr>
            </a:br>
            <a:r>
              <a:rPr lang="en-GB" sz="1600" b="1" dirty="0">
                <a:solidFill>
                  <a:srgbClr val="362C75"/>
                </a:solidFill>
                <a:latin typeface="Montserrat" pitchFamily="2" charset="77"/>
                <a:ea typeface="Montserrat SemiBold"/>
                <a:cs typeface="Montserrat SemiBold"/>
                <a:sym typeface="Montserrat SemiBold"/>
              </a:rPr>
              <a:t>SENSORS</a:t>
            </a:r>
            <a:endParaRPr sz="1600" b="1" dirty="0">
              <a:solidFill>
                <a:srgbClr val="362C75"/>
              </a:solidFill>
              <a:latin typeface="Montserrat" pitchFamily="2" charset="77"/>
              <a:ea typeface="Montserrat SemiBold"/>
              <a:cs typeface="Montserrat SemiBold"/>
              <a:sym typeface="Montserrat SemiBold"/>
            </a:endParaRPr>
          </a:p>
        </p:txBody>
      </p:sp>
      <p:sp>
        <p:nvSpPr>
          <p:cNvPr id="34" name="Google Shape;202;p19">
            <a:extLst>
              <a:ext uri="{FF2B5EF4-FFF2-40B4-BE49-F238E27FC236}">
                <a16:creationId xmlns:a16="http://schemas.microsoft.com/office/drawing/2014/main" id="{C0746E63-FBAE-B8F4-5559-55A39BBE203A}"/>
              </a:ext>
            </a:extLst>
          </p:cNvPr>
          <p:cNvSpPr txBox="1"/>
          <p:nvPr/>
        </p:nvSpPr>
        <p:spPr>
          <a:xfrm>
            <a:off x="5980201" y="1002858"/>
            <a:ext cx="2705947" cy="693300"/>
          </a:xfrm>
          <a:prstGeom prst="rect">
            <a:avLst/>
          </a:prstGeom>
          <a:noFill/>
          <a:ln>
            <a:noFill/>
          </a:ln>
        </p:spPr>
        <p:txBody>
          <a:bodyPr spcFirstLastPara="1" wrap="square" lIns="91425" tIns="91425" rIns="91425" bIns="91425" anchor="t" anchorCtr="0">
            <a:noAutofit/>
          </a:bodyPr>
          <a:lstStyle/>
          <a:p>
            <a:pPr lvl="0">
              <a:buSzPts val="1100"/>
            </a:pPr>
            <a:r>
              <a:rPr lang="en-GB" sz="1600" dirty="0">
                <a:latin typeface="Calibri" panose="020F0502020204030204" pitchFamily="34" charset="0"/>
                <a:cs typeface="Calibri" panose="020F0502020204030204" pitchFamily="34" charset="0"/>
                <a:sym typeface="Montserrat Medium"/>
              </a:rPr>
              <a:t>Code the Multi-Mover sensors to collect, deliver and pass cargo on the airbase</a:t>
            </a:r>
          </a:p>
        </p:txBody>
      </p:sp>
      <p:sp>
        <p:nvSpPr>
          <p:cNvPr id="35" name="Google Shape;106;p17">
            <a:extLst>
              <a:ext uri="{FF2B5EF4-FFF2-40B4-BE49-F238E27FC236}">
                <a16:creationId xmlns:a16="http://schemas.microsoft.com/office/drawing/2014/main" id="{A8404A13-FFEF-21AA-1D2A-6F69EB06F448}"/>
              </a:ext>
            </a:extLst>
          </p:cNvPr>
          <p:cNvSpPr/>
          <p:nvPr/>
        </p:nvSpPr>
        <p:spPr>
          <a:xfrm rot="10800000">
            <a:off x="5405767" y="833329"/>
            <a:ext cx="547200" cy="561600"/>
          </a:xfrm>
          <a:prstGeom prst="ellipse">
            <a:avLst/>
          </a:prstGeom>
          <a:solidFill>
            <a:srgbClr val="362C7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36" name="Google Shape;110;p17">
            <a:extLst>
              <a:ext uri="{FF2B5EF4-FFF2-40B4-BE49-F238E27FC236}">
                <a16:creationId xmlns:a16="http://schemas.microsoft.com/office/drawing/2014/main" id="{89F92768-7252-5894-8B62-EA96439C9109}"/>
              </a:ext>
            </a:extLst>
          </p:cNvPr>
          <p:cNvCxnSpPr>
            <a:cxnSpLocks/>
            <a:stCxn id="35" idx="0"/>
          </p:cNvCxnSpPr>
          <p:nvPr/>
        </p:nvCxnSpPr>
        <p:spPr>
          <a:xfrm>
            <a:off x="5679367" y="1394929"/>
            <a:ext cx="12766" cy="765490"/>
          </a:xfrm>
          <a:prstGeom prst="straightConnector1">
            <a:avLst/>
          </a:prstGeom>
          <a:noFill/>
          <a:ln w="19050" cap="rnd" cmpd="sng">
            <a:solidFill>
              <a:srgbClr val="362C75"/>
            </a:solidFill>
            <a:prstDash val="dot"/>
            <a:round/>
            <a:headEnd type="none" w="med" len="med"/>
            <a:tailEnd type="none" w="med" len="med"/>
          </a:ln>
        </p:spPr>
      </p:cxnSp>
      <p:sp>
        <p:nvSpPr>
          <p:cNvPr id="37" name="Google Shape;128;p17">
            <a:extLst>
              <a:ext uri="{FF2B5EF4-FFF2-40B4-BE49-F238E27FC236}">
                <a16:creationId xmlns:a16="http://schemas.microsoft.com/office/drawing/2014/main" id="{0F4C6DA4-1353-F94F-1BB6-D947580207A4}"/>
              </a:ext>
            </a:extLst>
          </p:cNvPr>
          <p:cNvSpPr/>
          <p:nvPr/>
        </p:nvSpPr>
        <p:spPr>
          <a:xfrm flipH="1">
            <a:off x="5279917" y="984799"/>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48" name="Google Shape;106;p17">
            <a:extLst>
              <a:ext uri="{FF2B5EF4-FFF2-40B4-BE49-F238E27FC236}">
                <a16:creationId xmlns:a16="http://schemas.microsoft.com/office/drawing/2014/main" id="{034C7C0F-EA4C-253D-93D4-7D05765C05F7}"/>
              </a:ext>
            </a:extLst>
          </p:cNvPr>
          <p:cNvSpPr/>
          <p:nvPr/>
        </p:nvSpPr>
        <p:spPr>
          <a:xfrm>
            <a:off x="8432266" y="4145561"/>
            <a:ext cx="547200" cy="561600"/>
          </a:xfrm>
          <a:prstGeom prst="ellipse">
            <a:avLst/>
          </a:prstGeom>
          <a:solidFill>
            <a:srgbClr val="F3C05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49" name="Google Shape;110;p17">
            <a:extLst>
              <a:ext uri="{FF2B5EF4-FFF2-40B4-BE49-F238E27FC236}">
                <a16:creationId xmlns:a16="http://schemas.microsoft.com/office/drawing/2014/main" id="{8F3A1EF4-BC05-0049-313E-FA80D1D505D1}"/>
              </a:ext>
            </a:extLst>
          </p:cNvPr>
          <p:cNvCxnSpPr>
            <a:cxnSpLocks/>
            <a:stCxn id="48" idx="0"/>
          </p:cNvCxnSpPr>
          <p:nvPr/>
        </p:nvCxnSpPr>
        <p:spPr>
          <a:xfrm flipH="1" flipV="1">
            <a:off x="8693102" y="3331740"/>
            <a:ext cx="12764" cy="813821"/>
          </a:xfrm>
          <a:prstGeom prst="straightConnector1">
            <a:avLst/>
          </a:prstGeom>
          <a:noFill/>
          <a:ln w="19050" cap="rnd" cmpd="sng">
            <a:solidFill>
              <a:srgbClr val="F3C050"/>
            </a:solidFill>
            <a:prstDash val="dot"/>
            <a:round/>
            <a:headEnd type="none" w="med" len="med"/>
            <a:tailEnd type="none" w="med" len="med"/>
          </a:ln>
        </p:spPr>
      </p:cxnSp>
      <p:sp>
        <p:nvSpPr>
          <p:cNvPr id="50" name="Google Shape;126;p17">
            <a:extLst>
              <a:ext uri="{FF2B5EF4-FFF2-40B4-BE49-F238E27FC236}">
                <a16:creationId xmlns:a16="http://schemas.microsoft.com/office/drawing/2014/main" id="{D060C437-2A22-5069-F2DF-DF0534D8E6B9}"/>
              </a:ext>
            </a:extLst>
          </p:cNvPr>
          <p:cNvSpPr/>
          <p:nvPr/>
        </p:nvSpPr>
        <p:spPr>
          <a:xfrm flipH="1">
            <a:off x="8306425" y="430081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4</a:t>
            </a:r>
            <a:endParaRPr sz="2400" dirty="0">
              <a:solidFill>
                <a:schemeClr val="bg1"/>
              </a:solidFill>
              <a:latin typeface="Montserrat SemiBold"/>
              <a:ea typeface="Montserrat SemiBold"/>
              <a:cs typeface="Montserrat SemiBold"/>
              <a:sym typeface="Montserrat SemiBold"/>
            </a:endParaRPr>
          </a:p>
        </p:txBody>
      </p:sp>
      <p:sp>
        <p:nvSpPr>
          <p:cNvPr id="51" name="Google Shape;113;p17">
            <a:extLst>
              <a:ext uri="{FF2B5EF4-FFF2-40B4-BE49-F238E27FC236}">
                <a16:creationId xmlns:a16="http://schemas.microsoft.com/office/drawing/2014/main" id="{D778529E-E98D-BA72-92F5-C8F91E3DA88C}"/>
              </a:ext>
            </a:extLst>
          </p:cNvPr>
          <p:cNvSpPr/>
          <p:nvPr/>
        </p:nvSpPr>
        <p:spPr>
          <a:xfrm flipH="1">
            <a:off x="6416577" y="3679636"/>
            <a:ext cx="1887358"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3C050"/>
                </a:solidFill>
                <a:latin typeface="Montserrat" pitchFamily="2" charset="77"/>
                <a:ea typeface="Montserrat SemiBold"/>
                <a:cs typeface="Montserrat SemiBold"/>
                <a:sym typeface="Montserrat SemiBold"/>
              </a:rPr>
              <a:t>GEAR UP,</a:t>
            </a:r>
            <a:br>
              <a:rPr lang="en-GB" sz="1600" b="1" dirty="0">
                <a:solidFill>
                  <a:srgbClr val="F3C050"/>
                </a:solidFill>
                <a:latin typeface="Montserrat" pitchFamily="2" charset="77"/>
                <a:ea typeface="Montserrat SemiBold"/>
                <a:cs typeface="Montserrat SemiBold"/>
                <a:sym typeface="Montserrat SemiBold"/>
              </a:rPr>
            </a:br>
            <a:r>
              <a:rPr lang="en-GB" sz="1600" b="1" dirty="0">
                <a:solidFill>
                  <a:srgbClr val="F3C050"/>
                </a:solidFill>
                <a:latin typeface="Montserrat" pitchFamily="2" charset="77"/>
                <a:ea typeface="Montserrat SemiBold"/>
                <a:cs typeface="Montserrat SemiBold"/>
                <a:sym typeface="Montserrat SemiBold"/>
              </a:rPr>
              <a:t>GEAR DOWN</a:t>
            </a:r>
            <a:endParaRPr sz="1600" b="1" dirty="0">
              <a:solidFill>
                <a:srgbClr val="F3C050"/>
              </a:solidFill>
              <a:latin typeface="Montserrat" pitchFamily="2" charset="77"/>
              <a:ea typeface="Montserrat SemiBold"/>
              <a:cs typeface="Montserrat SemiBold"/>
              <a:sym typeface="Montserrat SemiBold"/>
            </a:endParaRPr>
          </a:p>
        </p:txBody>
      </p:sp>
      <p:sp>
        <p:nvSpPr>
          <p:cNvPr id="52" name="Google Shape;202;p19">
            <a:extLst>
              <a:ext uri="{FF2B5EF4-FFF2-40B4-BE49-F238E27FC236}">
                <a16:creationId xmlns:a16="http://schemas.microsoft.com/office/drawing/2014/main" id="{8DE02E6B-C9EF-E3D2-838F-8C978C07294E}"/>
              </a:ext>
            </a:extLst>
          </p:cNvPr>
          <p:cNvSpPr txBox="1"/>
          <p:nvPr/>
        </p:nvSpPr>
        <p:spPr>
          <a:xfrm>
            <a:off x="5658241" y="4056723"/>
            <a:ext cx="2705947" cy="693300"/>
          </a:xfrm>
          <a:prstGeom prst="rect">
            <a:avLst/>
          </a:prstGeom>
          <a:noFill/>
          <a:ln>
            <a:noFill/>
          </a:ln>
        </p:spPr>
        <p:txBody>
          <a:bodyPr spcFirstLastPara="1" wrap="square" lIns="91425" tIns="91425" rIns="91425" bIns="91425" anchor="t" anchorCtr="0">
            <a:noAutofit/>
          </a:bodyPr>
          <a:lstStyle/>
          <a:p>
            <a:pPr algn="r">
              <a:buSzPts val="1100"/>
            </a:pPr>
            <a:r>
              <a:rPr lang="en-GB" sz="1600" dirty="0">
                <a:latin typeface="Calibri" panose="020F0502020204030204" pitchFamily="34" charset="0"/>
                <a:cs typeface="Calibri" panose="020F0502020204030204" pitchFamily="34" charset="0"/>
                <a:sym typeface="Montserrat Medium"/>
              </a:rPr>
              <a:t>Gears and forces – </a:t>
            </a:r>
          </a:p>
          <a:p>
            <a:pPr algn="r">
              <a:buSzPts val="1100"/>
            </a:pPr>
            <a:r>
              <a:rPr lang="en-GB" sz="1600" dirty="0">
                <a:latin typeface="Calibri" panose="020F0502020204030204" pitchFamily="34" charset="0"/>
                <a:cs typeface="Calibri" panose="020F0502020204030204" pitchFamily="34" charset="0"/>
                <a:sym typeface="Montserrat Medium"/>
              </a:rPr>
              <a:t>build and code for </a:t>
            </a:r>
          </a:p>
          <a:p>
            <a:pPr algn="r">
              <a:buSzPts val="1100"/>
            </a:pPr>
            <a:r>
              <a:rPr lang="en-GB" sz="1600" dirty="0">
                <a:latin typeface="Calibri" panose="020F0502020204030204" pitchFamily="34" charset="0"/>
                <a:cs typeface="Calibri" panose="020F0502020204030204" pitchFamily="34" charset="0"/>
                <a:sym typeface="Montserrat Medium"/>
              </a:rPr>
              <a:t>speed or power! </a:t>
            </a:r>
          </a:p>
        </p:txBody>
      </p:sp>
      <p:pic>
        <p:nvPicPr>
          <p:cNvPr id="3" name="Picture 2" descr="A red rectangle with text&#10;&#10;AI-generated content may be incorrect.">
            <a:extLst>
              <a:ext uri="{FF2B5EF4-FFF2-40B4-BE49-F238E27FC236}">
                <a16:creationId xmlns:a16="http://schemas.microsoft.com/office/drawing/2014/main" id="{E6427071-21B9-E4A8-CC89-7E578C1205AD}"/>
              </a:ext>
            </a:extLst>
          </p:cNvPr>
          <p:cNvPicPr>
            <a:picLocks noChangeAspect="1"/>
          </p:cNvPicPr>
          <p:nvPr/>
        </p:nvPicPr>
        <p:blipFill>
          <a:blip r:embed="rId8">
            <a:alphaModFix/>
          </a:blip>
          <a:stretch>
            <a:fillRect/>
          </a:stretch>
        </p:blipFill>
        <p:spPr>
          <a:xfrm>
            <a:off x="254477" y="2070475"/>
            <a:ext cx="1361515" cy="1361515"/>
          </a:xfrm>
          <a:prstGeom prst="rect">
            <a:avLst/>
          </a:prstGeom>
        </p:spPr>
      </p:pic>
      <p:pic>
        <p:nvPicPr>
          <p:cNvPr id="4" name="Picture 3" descr="A red rectangle with text&#10;&#10;AI-generated content may be incorrect.">
            <a:extLst>
              <a:ext uri="{FF2B5EF4-FFF2-40B4-BE49-F238E27FC236}">
                <a16:creationId xmlns:a16="http://schemas.microsoft.com/office/drawing/2014/main" id="{F6E3CE40-FECC-6637-E393-147C70A3AE99}"/>
              </a:ext>
            </a:extLst>
          </p:cNvPr>
          <p:cNvPicPr>
            <a:picLocks noChangeAspect="1"/>
          </p:cNvPicPr>
          <p:nvPr/>
        </p:nvPicPr>
        <p:blipFill>
          <a:blip r:embed="rId8">
            <a:alphaModFix/>
          </a:blip>
          <a:stretch>
            <a:fillRect/>
          </a:stretch>
        </p:blipFill>
        <p:spPr>
          <a:xfrm>
            <a:off x="1997072" y="2055163"/>
            <a:ext cx="1361515" cy="1361515"/>
          </a:xfrm>
          <a:prstGeom prst="rect">
            <a:avLst/>
          </a:prstGeom>
        </p:spPr>
      </p:pic>
      <p:pic>
        <p:nvPicPr>
          <p:cNvPr id="5" name="Picture 4" descr="A red rectangle with text&#10;&#10;AI-generated content may be incorrect.">
            <a:extLst>
              <a:ext uri="{FF2B5EF4-FFF2-40B4-BE49-F238E27FC236}">
                <a16:creationId xmlns:a16="http://schemas.microsoft.com/office/drawing/2014/main" id="{840A5B07-466A-6BC4-222B-5314177F3A87}"/>
              </a:ext>
            </a:extLst>
          </p:cNvPr>
          <p:cNvPicPr>
            <a:picLocks noChangeAspect="1"/>
          </p:cNvPicPr>
          <p:nvPr/>
        </p:nvPicPr>
        <p:blipFill>
          <a:blip r:embed="rId8">
            <a:alphaModFix/>
          </a:blip>
          <a:stretch>
            <a:fillRect/>
          </a:stretch>
        </p:blipFill>
        <p:spPr>
          <a:xfrm>
            <a:off x="5817849" y="2055163"/>
            <a:ext cx="1361515" cy="136151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B7ED9-E5FF-2116-44F1-268B48CC9E25}"/>
            </a:ext>
          </a:extLst>
        </p:cNvPr>
        <p:cNvGrpSpPr/>
        <p:nvPr/>
      </p:nvGrpSpPr>
      <p:grpSpPr>
        <a:xfrm>
          <a:off x="0" y="0"/>
          <a:ext cx="0" cy="0"/>
          <a:chOff x="0" y="0"/>
          <a:chExt cx="0" cy="0"/>
        </a:xfrm>
      </p:grpSpPr>
      <p:sp>
        <p:nvSpPr>
          <p:cNvPr id="18" name="Google Shape;191;p19">
            <a:extLst>
              <a:ext uri="{FF2B5EF4-FFF2-40B4-BE49-F238E27FC236}">
                <a16:creationId xmlns:a16="http://schemas.microsoft.com/office/drawing/2014/main" id="{ACC6BD33-6626-508A-720E-C505F340D6AD}"/>
              </a:ext>
            </a:extLst>
          </p:cNvPr>
          <p:cNvSpPr txBox="1">
            <a:spLocks/>
          </p:cNvSpPr>
          <p:nvPr/>
        </p:nvSpPr>
        <p:spPr>
          <a:xfrm>
            <a:off x="270191" y="153318"/>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SIX: </a:t>
            </a:r>
            <a:r>
              <a:rPr lang="en-GB" sz="2780" dirty="0">
                <a:solidFill>
                  <a:schemeClr val="tx1"/>
                </a:solidFill>
                <a:latin typeface="Montserrat ExtraBold" pitchFamily="2" charset="77"/>
              </a:rPr>
              <a:t>RAMP 30 DEGREES</a:t>
            </a:r>
          </a:p>
        </p:txBody>
      </p:sp>
      <p:grpSp>
        <p:nvGrpSpPr>
          <p:cNvPr id="23" name="Group 22">
            <a:extLst>
              <a:ext uri="{FF2B5EF4-FFF2-40B4-BE49-F238E27FC236}">
                <a16:creationId xmlns:a16="http://schemas.microsoft.com/office/drawing/2014/main" id="{5AF1146F-A873-B646-2016-C519CD13DEF1}"/>
              </a:ext>
            </a:extLst>
          </p:cNvPr>
          <p:cNvGrpSpPr/>
          <p:nvPr/>
        </p:nvGrpSpPr>
        <p:grpSpPr>
          <a:xfrm rot="19861471">
            <a:off x="474608" y="2764703"/>
            <a:ext cx="4204953" cy="1136461"/>
            <a:chOff x="1743627" y="2696459"/>
            <a:chExt cx="4204953" cy="1136461"/>
          </a:xfrm>
        </p:grpSpPr>
        <p:sp>
          <p:nvSpPr>
            <p:cNvPr id="15" name="TextBox 14">
              <a:extLst>
                <a:ext uri="{FF2B5EF4-FFF2-40B4-BE49-F238E27FC236}">
                  <a16:creationId xmlns:a16="http://schemas.microsoft.com/office/drawing/2014/main" id="{8E90E76F-2D42-E135-98A5-CBD3C177414E}"/>
                </a:ext>
              </a:extLst>
            </p:cNvPr>
            <p:cNvSpPr txBox="1"/>
            <p:nvPr/>
          </p:nvSpPr>
          <p:spPr>
            <a:xfrm>
              <a:off x="3428580" y="2992071"/>
              <a:ext cx="2520000" cy="707886"/>
            </a:xfrm>
            <a:prstGeom prst="rect">
              <a:avLst/>
            </a:prstGeom>
            <a:noFill/>
          </p:spPr>
          <p:txBody>
            <a:bodyPr wrap="square" rtlCol="0">
              <a:spAutoFit/>
            </a:bodyPr>
            <a:lstStyle/>
            <a:p>
              <a:r>
                <a:rPr lang="en-US" sz="4000" b="1" dirty="0">
                  <a:solidFill>
                    <a:schemeClr val="accent2">
                      <a:lumMod val="20000"/>
                      <a:lumOff val="80000"/>
                    </a:schemeClr>
                  </a:solidFill>
                  <a:latin typeface="Montserrat ExtraBold" pitchFamily="2" charset="77"/>
                </a:rPr>
                <a:t>STRONG</a:t>
              </a:r>
            </a:p>
          </p:txBody>
        </p:sp>
        <p:sp>
          <p:nvSpPr>
            <p:cNvPr id="8" name="Rectangle 7">
              <a:extLst>
                <a:ext uri="{FF2B5EF4-FFF2-40B4-BE49-F238E27FC236}">
                  <a16:creationId xmlns:a16="http://schemas.microsoft.com/office/drawing/2014/main" id="{6D2D49EF-34A3-69B5-A1BB-640825A65DB9}"/>
                </a:ext>
              </a:extLst>
            </p:cNvPr>
            <p:cNvSpPr/>
            <p:nvPr/>
          </p:nvSpPr>
          <p:spPr>
            <a:xfrm>
              <a:off x="2079050" y="3538169"/>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CC7DAB35-892E-E6F8-9D01-D68544ADA7A0}"/>
                </a:ext>
              </a:extLst>
            </p:cNvPr>
            <p:cNvPicPr>
              <a:picLocks noChangeAspect="1"/>
            </p:cNvPicPr>
            <p:nvPr/>
          </p:nvPicPr>
          <p:blipFill>
            <a:blip r:embed="rId3"/>
            <a:srcRect/>
            <a:stretch/>
          </p:blipFill>
          <p:spPr>
            <a:xfrm flipH="1">
              <a:off x="1743627" y="2696459"/>
              <a:ext cx="2020375" cy="1136461"/>
            </a:xfrm>
            <a:prstGeom prst="rect">
              <a:avLst/>
            </a:prstGeom>
          </p:spPr>
        </p:pic>
      </p:grpSp>
      <p:grpSp>
        <p:nvGrpSpPr>
          <p:cNvPr id="26" name="Group 25">
            <a:extLst>
              <a:ext uri="{FF2B5EF4-FFF2-40B4-BE49-F238E27FC236}">
                <a16:creationId xmlns:a16="http://schemas.microsoft.com/office/drawing/2014/main" id="{5EA73178-406A-3ADA-13CD-A7AEBCEF4FE1}"/>
              </a:ext>
            </a:extLst>
          </p:cNvPr>
          <p:cNvGrpSpPr/>
          <p:nvPr/>
        </p:nvGrpSpPr>
        <p:grpSpPr>
          <a:xfrm rot="1766732">
            <a:off x="4444613" y="2707228"/>
            <a:ext cx="4274791" cy="1247456"/>
            <a:chOff x="4504791" y="1116299"/>
            <a:chExt cx="4274791" cy="1247456"/>
          </a:xfrm>
        </p:grpSpPr>
        <p:sp>
          <p:nvSpPr>
            <p:cNvPr id="21" name="TextBox 20">
              <a:extLst>
                <a:ext uri="{FF2B5EF4-FFF2-40B4-BE49-F238E27FC236}">
                  <a16:creationId xmlns:a16="http://schemas.microsoft.com/office/drawing/2014/main" id="{1BE17ADD-0A77-878D-8CD2-C39ABECDBF1B}"/>
                </a:ext>
              </a:extLst>
            </p:cNvPr>
            <p:cNvSpPr txBox="1"/>
            <p:nvPr/>
          </p:nvSpPr>
          <p:spPr>
            <a:xfrm>
              <a:off x="4504791" y="1479612"/>
              <a:ext cx="2520000" cy="707886"/>
            </a:xfrm>
            <a:prstGeom prst="rect">
              <a:avLst/>
            </a:prstGeom>
            <a:noFill/>
          </p:spPr>
          <p:txBody>
            <a:bodyPr wrap="square" rtlCol="0">
              <a:spAutoFit/>
            </a:bodyPr>
            <a:lstStyle/>
            <a:p>
              <a:r>
                <a:rPr lang="en-US" sz="4000" b="1" dirty="0">
                  <a:solidFill>
                    <a:schemeClr val="accent6">
                      <a:lumMod val="20000"/>
                      <a:lumOff val="80000"/>
                    </a:schemeClr>
                  </a:solidFill>
                  <a:latin typeface="Montserrat ExtraBold" pitchFamily="2" charset="77"/>
                </a:rPr>
                <a:t>SPEEDY</a:t>
              </a:r>
            </a:p>
          </p:txBody>
        </p:sp>
        <p:sp>
          <p:nvSpPr>
            <p:cNvPr id="22" name="Rectangle 21">
              <a:extLst>
                <a:ext uri="{FF2B5EF4-FFF2-40B4-BE49-F238E27FC236}">
                  <a16:creationId xmlns:a16="http://schemas.microsoft.com/office/drawing/2014/main" id="{E1A0E6B0-3F4C-3B69-A91E-E3AE3847A671}"/>
                </a:ext>
              </a:extLst>
            </p:cNvPr>
            <p:cNvSpPr/>
            <p:nvPr/>
          </p:nvSpPr>
          <p:spPr>
            <a:xfrm>
              <a:off x="4619952" y="2042192"/>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toy car made of legos&#10;&#10;AI-generated content may be incorrect.">
              <a:extLst>
                <a:ext uri="{FF2B5EF4-FFF2-40B4-BE49-F238E27FC236}">
                  <a16:creationId xmlns:a16="http://schemas.microsoft.com/office/drawing/2014/main" id="{5B3AD692-DBA5-6137-EC00-C75FAB6662E9}"/>
                </a:ext>
              </a:extLst>
            </p:cNvPr>
            <p:cNvPicPr>
              <a:picLocks noChangeAspect="1"/>
            </p:cNvPicPr>
            <p:nvPr/>
          </p:nvPicPr>
          <p:blipFill>
            <a:blip r:embed="rId4"/>
            <a:stretch>
              <a:fillRect/>
            </a:stretch>
          </p:blipFill>
          <p:spPr>
            <a:xfrm>
              <a:off x="6561883" y="1116299"/>
              <a:ext cx="2217699" cy="1247456"/>
            </a:xfrm>
            <a:prstGeom prst="rect">
              <a:avLst/>
            </a:prstGeom>
          </p:spPr>
        </p:pic>
      </p:grpSp>
      <p:sp>
        <p:nvSpPr>
          <p:cNvPr id="27" name="Rectangle 26">
            <a:extLst>
              <a:ext uri="{FF2B5EF4-FFF2-40B4-BE49-F238E27FC236}">
                <a16:creationId xmlns:a16="http://schemas.microsoft.com/office/drawing/2014/main" id="{8EBC11AB-3858-99AB-953D-D697BA8AE963}"/>
              </a:ext>
            </a:extLst>
          </p:cNvPr>
          <p:cNvSpPr/>
          <p:nvPr/>
        </p:nvSpPr>
        <p:spPr>
          <a:xfrm>
            <a:off x="0" y="4564292"/>
            <a:ext cx="9144000" cy="57920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5D42988-AD4D-C9CA-9448-C627679213F7}"/>
              </a:ext>
            </a:extLst>
          </p:cNvPr>
          <p:cNvSpPr txBox="1"/>
          <p:nvPr/>
        </p:nvSpPr>
        <p:spPr>
          <a:xfrm>
            <a:off x="1859056" y="832291"/>
            <a:ext cx="6633049" cy="923330"/>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this is it, the </a:t>
            </a:r>
            <a:r>
              <a:rPr lang="en-GB" sz="1800" b="1" dirty="0">
                <a:latin typeface="Calibri" panose="020F0502020204030204" pitchFamily="34" charset="0"/>
                <a:cs typeface="Calibri" panose="020F0502020204030204" pitchFamily="34" charset="0"/>
              </a:rPr>
              <a:t>ultimate challenge</a:t>
            </a:r>
            <a:r>
              <a:rPr lang="en-GB" sz="1800" dirty="0">
                <a:latin typeface="Calibri" panose="020F0502020204030204" pitchFamily="34" charset="0"/>
                <a:cs typeface="Calibri" panose="020F0502020204030204" pitchFamily="34" charset="0"/>
              </a:rPr>
              <a:t>! The ramp is now a huge </a:t>
            </a:r>
            <a:r>
              <a:rPr lang="en-GB" sz="1800" b="1" dirty="0">
                <a:latin typeface="Calibri" panose="020F0502020204030204" pitchFamily="34" charset="0"/>
                <a:cs typeface="Calibri" panose="020F0502020204030204" pitchFamily="34" charset="0"/>
              </a:rPr>
              <a:t>30 degrees</a:t>
            </a:r>
            <a:r>
              <a:rPr lang="en-GB" sz="1800" dirty="0">
                <a:latin typeface="Calibri" panose="020F0502020204030204" pitchFamily="34" charset="0"/>
                <a:cs typeface="Calibri" panose="020F0502020204030204" pitchFamily="34" charset="0"/>
              </a:rPr>
              <a:t> - will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dirty="0">
                <a:latin typeface="Calibri" panose="020F0502020204030204" pitchFamily="34" charset="0"/>
                <a:cs typeface="Calibri" panose="020F0502020204030204" pitchFamily="34" charset="0"/>
              </a:rPr>
              <a:t> even make it off the start, or will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dirty="0">
                <a:latin typeface="Calibri" panose="020F0502020204030204" pitchFamily="34" charset="0"/>
                <a:cs typeface="Calibri" panose="020F0502020204030204" pitchFamily="34" charset="0"/>
              </a:rPr>
              <a:t> power its way to the top?</a:t>
            </a:r>
            <a:r>
              <a:rPr lang="en-GB" sz="1800" b="1"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pic>
        <p:nvPicPr>
          <p:cNvPr id="2" name="Picture 1" descr="A cartoon of a person&#10;&#10;Description automatically generated">
            <a:extLst>
              <a:ext uri="{FF2B5EF4-FFF2-40B4-BE49-F238E27FC236}">
                <a16:creationId xmlns:a16="http://schemas.microsoft.com/office/drawing/2014/main" id="{16BEC487-8C55-2E01-0C23-4B0E1EDE24A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Tree>
    <p:extLst>
      <p:ext uri="{BB962C8B-B14F-4D97-AF65-F5344CB8AC3E}">
        <p14:creationId xmlns:p14="http://schemas.microsoft.com/office/powerpoint/2010/main" val="37152861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16047-74F2-84BF-4D9C-508F36920AD9}"/>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98C85B5C-C8CA-3855-A9EF-B927F8997CE7}"/>
              </a:ext>
            </a:extLst>
          </p:cNvPr>
          <p:cNvGrpSpPr/>
          <p:nvPr/>
        </p:nvGrpSpPr>
        <p:grpSpPr>
          <a:xfrm>
            <a:off x="755330" y="745944"/>
            <a:ext cx="3420959" cy="3397508"/>
            <a:chOff x="538541" y="884170"/>
            <a:chExt cx="4063026" cy="4035174"/>
          </a:xfrm>
        </p:grpSpPr>
        <p:sp>
          <p:nvSpPr>
            <p:cNvPr id="5" name="TextBox 4">
              <a:extLst>
                <a:ext uri="{FF2B5EF4-FFF2-40B4-BE49-F238E27FC236}">
                  <a16:creationId xmlns:a16="http://schemas.microsoft.com/office/drawing/2014/main" id="{C97998CA-B168-252F-7F5E-DA686C27C532}"/>
                </a:ext>
              </a:extLst>
            </p:cNvPr>
            <p:cNvSpPr txBox="1"/>
            <p:nvPr/>
          </p:nvSpPr>
          <p:spPr>
            <a:xfrm>
              <a:off x="568107" y="1568647"/>
              <a:ext cx="1726427" cy="307777"/>
            </a:xfrm>
            <a:prstGeom prst="rect">
              <a:avLst/>
            </a:prstGeom>
            <a:noFill/>
          </p:spPr>
          <p:txBody>
            <a:bodyPr wrap="square">
              <a:spAutoFit/>
            </a:bodyPr>
            <a:lstStyle/>
            <a:p>
              <a:r>
                <a:rPr lang="en-GB" sz="1400" dirty="0">
                  <a:solidFill>
                    <a:srgbClr val="F2612F"/>
                  </a:solidFill>
                  <a:latin typeface="Montserrat ExtraBold" pitchFamily="2" charset="77"/>
                </a:rPr>
                <a:t>SPIKE </a:t>
              </a:r>
              <a:r>
                <a:rPr lang="en-GB" sz="1400" dirty="0">
                  <a:solidFill>
                    <a:srgbClr val="00B050"/>
                  </a:solidFill>
                  <a:latin typeface="Montserrat ExtraBold" pitchFamily="2" charset="77"/>
                </a:rPr>
                <a:t>SPEEDY</a:t>
              </a:r>
              <a:r>
                <a:rPr lang="en-GB" sz="1400" dirty="0">
                  <a:solidFill>
                    <a:srgbClr val="F2612F"/>
                  </a:solidFill>
                  <a:latin typeface="Montserrat ExtraBold" pitchFamily="2" charset="77"/>
                </a:rPr>
                <a:t> </a:t>
              </a:r>
              <a:endParaRPr lang="en-US" dirty="0"/>
            </a:p>
          </p:txBody>
        </p:sp>
        <p:pic>
          <p:nvPicPr>
            <p:cNvPr id="9" name="Picture 8" descr="A toy car made of building blocks&#10;&#10;AI-generated content may be incorrect.">
              <a:extLst>
                <a:ext uri="{FF2B5EF4-FFF2-40B4-BE49-F238E27FC236}">
                  <a16:creationId xmlns:a16="http://schemas.microsoft.com/office/drawing/2014/main" id="{C9980D1C-D1DA-3A69-F8BF-ACFBE6DC6657}"/>
                </a:ext>
              </a:extLst>
            </p:cNvPr>
            <p:cNvPicPr>
              <a:picLocks noChangeAspect="1"/>
            </p:cNvPicPr>
            <p:nvPr/>
          </p:nvPicPr>
          <p:blipFill>
            <a:blip r:embed="rId3"/>
            <a:stretch>
              <a:fillRect/>
            </a:stretch>
          </p:blipFill>
          <p:spPr>
            <a:xfrm>
              <a:off x="850357" y="2948435"/>
              <a:ext cx="3503839" cy="1970909"/>
            </a:xfrm>
            <a:prstGeom prst="rect">
              <a:avLst/>
            </a:prstGeom>
          </p:spPr>
        </p:pic>
        <p:pic>
          <p:nvPicPr>
            <p:cNvPr id="10" name="Picture 9" descr="A toy car made of legos&#10;&#10;AI-generated content may be incorrect.">
              <a:extLst>
                <a:ext uri="{FF2B5EF4-FFF2-40B4-BE49-F238E27FC236}">
                  <a16:creationId xmlns:a16="http://schemas.microsoft.com/office/drawing/2014/main" id="{C1E0CAAB-6488-818B-BDE0-846E55727DDC}"/>
                </a:ext>
              </a:extLst>
            </p:cNvPr>
            <p:cNvPicPr>
              <a:picLocks noChangeAspect="1"/>
            </p:cNvPicPr>
            <p:nvPr/>
          </p:nvPicPr>
          <p:blipFill>
            <a:blip r:embed="rId4"/>
            <a:stretch>
              <a:fillRect/>
            </a:stretch>
          </p:blipFill>
          <p:spPr>
            <a:xfrm>
              <a:off x="745169" y="884170"/>
              <a:ext cx="3856398" cy="2169223"/>
            </a:xfrm>
            <a:prstGeom prst="rect">
              <a:avLst/>
            </a:prstGeom>
          </p:spPr>
        </p:pic>
        <p:sp>
          <p:nvSpPr>
            <p:cNvPr id="11" name="TextBox 10">
              <a:extLst>
                <a:ext uri="{FF2B5EF4-FFF2-40B4-BE49-F238E27FC236}">
                  <a16:creationId xmlns:a16="http://schemas.microsoft.com/office/drawing/2014/main" id="{8243F82D-1604-4D7F-E387-EC0896E358E8}"/>
                </a:ext>
              </a:extLst>
            </p:cNvPr>
            <p:cNvSpPr txBox="1"/>
            <p:nvPr/>
          </p:nvSpPr>
          <p:spPr>
            <a:xfrm>
              <a:off x="538541" y="3491699"/>
              <a:ext cx="1726427" cy="307777"/>
            </a:xfrm>
            <a:prstGeom prst="rect">
              <a:avLst/>
            </a:prstGeom>
            <a:noFill/>
          </p:spPr>
          <p:txBody>
            <a:bodyPr wrap="square">
              <a:spAutoFit/>
            </a:bodyPr>
            <a:lstStyle/>
            <a:p>
              <a:r>
                <a:rPr lang="en-GB" sz="1400" dirty="0">
                  <a:solidFill>
                    <a:srgbClr val="F2612F"/>
                  </a:solidFill>
                  <a:latin typeface="Montserrat ExtraBold" pitchFamily="2" charset="77"/>
                </a:rPr>
                <a:t>SPIKE </a:t>
              </a:r>
              <a:r>
                <a:rPr lang="en-GB" sz="1400" dirty="0">
                  <a:solidFill>
                    <a:srgbClr val="FF0000"/>
                  </a:solidFill>
                  <a:latin typeface="Montserrat ExtraBold" pitchFamily="2" charset="77"/>
                </a:rPr>
                <a:t>STRONG</a:t>
              </a:r>
              <a:r>
                <a:rPr lang="en-GB" sz="1400" dirty="0">
                  <a:solidFill>
                    <a:srgbClr val="F2612F"/>
                  </a:solidFill>
                  <a:latin typeface="Montserrat ExtraBold" pitchFamily="2" charset="77"/>
                </a:rPr>
                <a:t> </a:t>
              </a:r>
              <a:endParaRPr lang="en-US" dirty="0"/>
            </a:p>
          </p:txBody>
        </p:sp>
      </p:grpSp>
      <p:sp>
        <p:nvSpPr>
          <p:cNvPr id="14" name="TextBox 13">
            <a:extLst>
              <a:ext uri="{FF2B5EF4-FFF2-40B4-BE49-F238E27FC236}">
                <a16:creationId xmlns:a16="http://schemas.microsoft.com/office/drawing/2014/main" id="{DCD4C9DE-AAAC-294D-2300-825ABC8D0697}"/>
              </a:ext>
            </a:extLst>
          </p:cNvPr>
          <p:cNvSpPr txBox="1"/>
          <p:nvPr/>
        </p:nvSpPr>
        <p:spPr>
          <a:xfrm>
            <a:off x="3723276" y="908977"/>
            <a:ext cx="762000" cy="923330"/>
          </a:xfrm>
          <a:prstGeom prst="rect">
            <a:avLst/>
          </a:prstGeom>
          <a:noFill/>
        </p:spPr>
        <p:txBody>
          <a:bodyPr wrap="square" rtlCol="0">
            <a:spAutoFit/>
          </a:bodyPr>
          <a:lstStyle/>
          <a:p>
            <a:pPr algn="ctr"/>
            <a:r>
              <a:rPr lang="en-US" sz="5400" dirty="0">
                <a:solidFill>
                  <a:schemeClr val="tx1"/>
                </a:solidFill>
                <a:latin typeface="Montserrat ExtraBold" pitchFamily="2" charset="77"/>
              </a:rPr>
              <a:t>1</a:t>
            </a:r>
          </a:p>
        </p:txBody>
      </p:sp>
      <p:sp>
        <p:nvSpPr>
          <p:cNvPr id="16" name="TextBox 15">
            <a:extLst>
              <a:ext uri="{FF2B5EF4-FFF2-40B4-BE49-F238E27FC236}">
                <a16:creationId xmlns:a16="http://schemas.microsoft.com/office/drawing/2014/main" id="{A8CB0FD7-1419-ADFD-2342-F8C4D1E6020D}"/>
              </a:ext>
            </a:extLst>
          </p:cNvPr>
          <p:cNvSpPr txBox="1"/>
          <p:nvPr/>
        </p:nvSpPr>
        <p:spPr>
          <a:xfrm>
            <a:off x="3723276" y="2467486"/>
            <a:ext cx="762000" cy="923330"/>
          </a:xfrm>
          <a:prstGeom prst="rect">
            <a:avLst/>
          </a:prstGeom>
          <a:noFill/>
        </p:spPr>
        <p:txBody>
          <a:bodyPr wrap="square" rtlCol="0">
            <a:spAutoFit/>
          </a:bodyPr>
          <a:lstStyle/>
          <a:p>
            <a:pPr algn="ctr"/>
            <a:r>
              <a:rPr lang="en-US" sz="5400" dirty="0">
                <a:solidFill>
                  <a:schemeClr val="tx1"/>
                </a:solidFill>
                <a:latin typeface="Montserrat ExtraBold" pitchFamily="2" charset="77"/>
              </a:rPr>
              <a:t>2</a:t>
            </a:r>
          </a:p>
        </p:txBody>
      </p:sp>
      <p:sp>
        <p:nvSpPr>
          <p:cNvPr id="3" name="Google Shape;191;p19">
            <a:extLst>
              <a:ext uri="{FF2B5EF4-FFF2-40B4-BE49-F238E27FC236}">
                <a16:creationId xmlns:a16="http://schemas.microsoft.com/office/drawing/2014/main" id="{F85C7934-A9CE-D5FA-643C-EF0229FD41BE}"/>
              </a:ext>
            </a:extLst>
          </p:cNvPr>
          <p:cNvSpPr txBox="1">
            <a:spLocks/>
          </p:cNvSpPr>
          <p:nvPr/>
        </p:nvSpPr>
        <p:spPr>
          <a:xfrm>
            <a:off x="450857" y="165313"/>
            <a:ext cx="8238900" cy="561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WHAT HAPPENED?</a:t>
            </a:r>
          </a:p>
        </p:txBody>
      </p:sp>
      <p:sp>
        <p:nvSpPr>
          <p:cNvPr id="6" name="TextBox 5">
            <a:extLst>
              <a:ext uri="{FF2B5EF4-FFF2-40B4-BE49-F238E27FC236}">
                <a16:creationId xmlns:a16="http://schemas.microsoft.com/office/drawing/2014/main" id="{CD07566F-051C-4441-E131-2EA99F7010DD}"/>
              </a:ext>
            </a:extLst>
          </p:cNvPr>
          <p:cNvSpPr txBox="1"/>
          <p:nvPr/>
        </p:nvSpPr>
        <p:spPr>
          <a:xfrm>
            <a:off x="4380591" y="1065807"/>
            <a:ext cx="4445843" cy="1477328"/>
          </a:xfrm>
          <a:prstGeom prst="rect">
            <a:avLst/>
          </a:prstGeom>
          <a:noFill/>
        </p:spPr>
        <p:txBody>
          <a:bodyPr wrap="square" rtlCol="0">
            <a:spAutoFit/>
          </a:bodyPr>
          <a:lstStyle/>
          <a:p>
            <a:r>
              <a:rPr lang="en-US" sz="1800" b="1" dirty="0">
                <a:latin typeface="Calibri" panose="020F0502020204030204" pitchFamily="34" charset="0"/>
                <a:cs typeface="Calibri" panose="020F0502020204030204" pitchFamily="34" charset="0"/>
              </a:rPr>
              <a:t>SPIKE </a:t>
            </a:r>
            <a:r>
              <a:rPr lang="en-US" sz="1800" b="1" dirty="0">
                <a:solidFill>
                  <a:srgbClr val="00B050"/>
                </a:solidFill>
                <a:latin typeface="Calibri" panose="020F0502020204030204" pitchFamily="34" charset="0"/>
                <a:cs typeface="Calibri" panose="020F0502020204030204" pitchFamily="34" charset="0"/>
              </a:rPr>
              <a:t>SPEEDY</a:t>
            </a:r>
            <a:r>
              <a:rPr lang="en-US" sz="1800" b="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is designed to move quickly over a distance (like a race car) so it is geared up for speed. It won the race on a flat track without a heavy load – but it struggled moving up the steep ramp.</a:t>
            </a:r>
          </a:p>
        </p:txBody>
      </p:sp>
      <p:sp>
        <p:nvSpPr>
          <p:cNvPr id="7" name="TextBox 6">
            <a:extLst>
              <a:ext uri="{FF2B5EF4-FFF2-40B4-BE49-F238E27FC236}">
                <a16:creationId xmlns:a16="http://schemas.microsoft.com/office/drawing/2014/main" id="{64830E0A-DCC5-D98B-C50A-5C608EE35E48}"/>
              </a:ext>
            </a:extLst>
          </p:cNvPr>
          <p:cNvSpPr txBox="1"/>
          <p:nvPr/>
        </p:nvSpPr>
        <p:spPr>
          <a:xfrm>
            <a:off x="4380591" y="2666124"/>
            <a:ext cx="4638811" cy="1477328"/>
          </a:xfrm>
          <a:prstGeom prst="rect">
            <a:avLst/>
          </a:prstGeom>
          <a:noFill/>
        </p:spPr>
        <p:txBody>
          <a:bodyPr wrap="square" rtlCol="0">
            <a:spAutoFit/>
          </a:bodyPr>
          <a:lstStyle/>
          <a:p>
            <a:r>
              <a:rPr lang="en-US" sz="1800" dirty="0">
                <a:latin typeface="Calibri" panose="020F0502020204030204" pitchFamily="34" charset="0"/>
                <a:cs typeface="Calibri" panose="020F0502020204030204" pitchFamily="34" charset="0"/>
              </a:rPr>
              <a:t>Whereas </a:t>
            </a:r>
            <a:r>
              <a:rPr lang="en-US" sz="1800" b="1" dirty="0">
                <a:latin typeface="Calibri" panose="020F0502020204030204" pitchFamily="34" charset="0"/>
                <a:cs typeface="Calibri" panose="020F0502020204030204" pitchFamily="34" charset="0"/>
              </a:rPr>
              <a:t>SPIKE </a:t>
            </a:r>
            <a:r>
              <a:rPr lang="en-US" sz="1800" b="1" dirty="0">
                <a:solidFill>
                  <a:srgbClr val="FF0000"/>
                </a:solidFill>
                <a:latin typeface="Calibri" panose="020F0502020204030204" pitchFamily="34" charset="0"/>
                <a:cs typeface="Calibri" panose="020F0502020204030204" pitchFamily="34" charset="0"/>
              </a:rPr>
              <a:t>STRONG</a:t>
            </a:r>
            <a:r>
              <a:rPr lang="en-US" sz="1800" b="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is designed to carry a heavy load and move slowly, uphill (a bit like a tractor). SPIKE STRONG is geared down (for torque/strength). Moving up the ramp was no problem!</a:t>
            </a:r>
          </a:p>
        </p:txBody>
      </p:sp>
      <p:sp>
        <p:nvSpPr>
          <p:cNvPr id="12" name="TextBox 11">
            <a:extLst>
              <a:ext uri="{FF2B5EF4-FFF2-40B4-BE49-F238E27FC236}">
                <a16:creationId xmlns:a16="http://schemas.microsoft.com/office/drawing/2014/main" id="{FD174451-1A59-DBEB-B59A-70A8EE073A83}"/>
              </a:ext>
            </a:extLst>
          </p:cNvPr>
          <p:cNvSpPr txBox="1"/>
          <p:nvPr/>
        </p:nvSpPr>
        <p:spPr>
          <a:xfrm>
            <a:off x="225507" y="4512494"/>
            <a:ext cx="8705841" cy="369332"/>
          </a:xfrm>
          <a:prstGeom prst="rect">
            <a:avLst/>
          </a:prstGeom>
          <a:noFill/>
        </p:spPr>
        <p:txBody>
          <a:bodyPr wrap="square">
            <a:spAutoFit/>
          </a:bodyPr>
          <a:lstStyle/>
          <a:p>
            <a:r>
              <a:rPr lang="en-GB" sz="1800" b="1" dirty="0">
                <a:latin typeface="Calibri" panose="020F0502020204030204" pitchFamily="34" charset="0"/>
                <a:cs typeface="Calibri" panose="020F0502020204030204" pitchFamily="34" charset="0"/>
              </a:rPr>
              <a:t>Speed and strength are a trade-off: you can’t have maximum of both at the same time!</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603177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6EBEA-25B0-7E33-0EF0-C805D458936F}"/>
            </a:ext>
          </a:extLst>
        </p:cNvPr>
        <p:cNvGrpSpPr/>
        <p:nvPr/>
      </p:nvGrpSpPr>
      <p:grpSpPr>
        <a:xfrm>
          <a:off x="0" y="0"/>
          <a:ext cx="0" cy="0"/>
          <a:chOff x="0" y="0"/>
          <a:chExt cx="0" cy="0"/>
        </a:xfrm>
      </p:grpSpPr>
      <p:sp>
        <p:nvSpPr>
          <p:cNvPr id="2" name="Google Shape;859;p39">
            <a:extLst>
              <a:ext uri="{FF2B5EF4-FFF2-40B4-BE49-F238E27FC236}">
                <a16:creationId xmlns:a16="http://schemas.microsoft.com/office/drawing/2014/main" id="{238A890A-C479-F922-0295-0ECBDF39BEB4}"/>
              </a:ext>
            </a:extLst>
          </p:cNvPr>
          <p:cNvSpPr/>
          <p:nvPr/>
        </p:nvSpPr>
        <p:spPr>
          <a:xfrm>
            <a:off x="3381698" y="3282469"/>
            <a:ext cx="2487000" cy="1616790"/>
          </a:xfrm>
          <a:prstGeom prst="rect">
            <a:avLst/>
          </a:pr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r>
              <a:rPr lang="en-GB" sz="2000" dirty="0">
                <a:solidFill>
                  <a:schemeClr val="bg1"/>
                </a:solidFill>
                <a:latin typeface="Calibri" panose="020F0502020204030204" pitchFamily="34" charset="0"/>
                <a:cs typeface="Calibri" panose="020F0502020204030204" pitchFamily="34" charset="0"/>
              </a:rPr>
              <a:t>I understand how different gearing affects speed and strength</a:t>
            </a: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5" name="Google Shape;860;p39">
            <a:extLst>
              <a:ext uri="{FF2B5EF4-FFF2-40B4-BE49-F238E27FC236}">
                <a16:creationId xmlns:a16="http://schemas.microsoft.com/office/drawing/2014/main" id="{C0ECB08D-9DFE-085C-BE73-BE0AB757E720}"/>
              </a:ext>
            </a:extLst>
          </p:cNvPr>
          <p:cNvSpPr/>
          <p:nvPr/>
        </p:nvSpPr>
        <p:spPr>
          <a:xfrm>
            <a:off x="5992329" y="3282469"/>
            <a:ext cx="2487000" cy="1616790"/>
          </a:xfrm>
          <a:prstGeom prst="rect">
            <a:avLst/>
          </a:pr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900" dirty="0">
              <a:solidFill>
                <a:schemeClr val="bg1"/>
              </a:solidFill>
              <a:latin typeface="Calibri" panose="020F0502020204030204" pitchFamily="34" charset="0"/>
              <a:cs typeface="Calibri" panose="020F0502020204030204" pitchFamily="34" charset="0"/>
            </a:endParaRPr>
          </a:p>
          <a:p>
            <a:pPr lvl="0" algn="ctr"/>
            <a:r>
              <a:rPr lang="en-GB" sz="1900" dirty="0">
                <a:solidFill>
                  <a:schemeClr val="bg1"/>
                </a:solidFill>
                <a:latin typeface="Calibri" panose="020F0502020204030204" pitchFamily="34" charset="0"/>
                <a:cs typeface="Calibri" panose="020F0502020204030204" pitchFamily="34" charset="0"/>
              </a:rPr>
              <a:t>I have used testing to discover how different gear combinations perform in real-world challenges</a:t>
            </a: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6" name="Google Shape;861;p39">
            <a:extLst>
              <a:ext uri="{FF2B5EF4-FFF2-40B4-BE49-F238E27FC236}">
                <a16:creationId xmlns:a16="http://schemas.microsoft.com/office/drawing/2014/main" id="{193AA3A7-4B10-7411-BC75-9B2E9A01207F}"/>
              </a:ext>
            </a:extLst>
          </p:cNvPr>
          <p:cNvSpPr/>
          <p:nvPr/>
        </p:nvSpPr>
        <p:spPr>
          <a:xfrm>
            <a:off x="741432" y="3282469"/>
            <a:ext cx="2487000" cy="1616790"/>
          </a:xfrm>
          <a:prstGeom prst="rect">
            <a:avLst/>
          </a:prstGeom>
          <a:solidFill>
            <a:srgbClr val="34AFB7"/>
          </a:solidFill>
          <a:ln>
            <a:noFill/>
          </a:ln>
        </p:spPr>
        <p:txBody>
          <a:bodyPr spcFirstLastPara="1" wrap="square" lIns="91425" tIns="91425" rIns="91425" bIns="91425" anchor="ctr" anchorCtr="0">
            <a:noAutofit/>
          </a:bodyPr>
          <a:lstStyle/>
          <a:p>
            <a:pPr algn="ctr"/>
            <a:endParaRPr lang="en-GB" sz="2000" dirty="0">
              <a:solidFill>
                <a:schemeClr val="bg1"/>
              </a:solidFill>
              <a:latin typeface="Calibri" panose="020F0502020204030204" pitchFamily="34" charset="0"/>
              <a:cs typeface="Calibri" panose="020F0502020204030204" pitchFamily="34" charset="0"/>
            </a:endParaRPr>
          </a:p>
          <a:p>
            <a:pPr algn="ctr"/>
            <a:endParaRPr lang="en-GB" sz="2000" dirty="0">
              <a:solidFill>
                <a:schemeClr val="bg1"/>
              </a:solidFill>
              <a:latin typeface="Calibri" panose="020F0502020204030204" pitchFamily="34" charset="0"/>
              <a:cs typeface="Calibri" panose="020F0502020204030204" pitchFamily="34" charset="0"/>
            </a:endParaRPr>
          </a:p>
          <a:p>
            <a:pPr algn="ctr"/>
            <a:endParaRPr lang="en-GB" sz="2000" dirty="0">
              <a:solidFill>
                <a:schemeClr val="bg1"/>
              </a:solidFill>
              <a:latin typeface="Calibri" panose="020F0502020204030204" pitchFamily="34" charset="0"/>
              <a:cs typeface="Calibri" panose="020F0502020204030204" pitchFamily="34" charset="0"/>
            </a:endParaRPr>
          </a:p>
          <a:p>
            <a:pPr algn="ctr"/>
            <a:r>
              <a:rPr lang="en-GB" sz="2000" dirty="0">
                <a:solidFill>
                  <a:schemeClr val="bg1"/>
                </a:solidFill>
                <a:latin typeface="Calibri" panose="020F0502020204030204" pitchFamily="34" charset="0"/>
                <a:cs typeface="Calibri" panose="020F0502020204030204" pitchFamily="34" charset="0"/>
              </a:rPr>
              <a:t>I understand what gearing up and gearing down means</a:t>
            </a:r>
          </a:p>
          <a:p>
            <a:pPr marL="0" lvl="0" indent="0" algn="ctr"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4" name="Google Shape;191;p19">
            <a:extLst>
              <a:ext uri="{FF2B5EF4-FFF2-40B4-BE49-F238E27FC236}">
                <a16:creationId xmlns:a16="http://schemas.microsoft.com/office/drawing/2014/main" id="{9FAD0444-ED82-35CB-12FC-FFEED8E3A603}"/>
              </a:ext>
            </a:extLst>
          </p:cNvPr>
          <p:cNvSpPr txBox="1">
            <a:spLocks/>
          </p:cNvSpPr>
          <p:nvPr/>
        </p:nvSpPr>
        <p:spPr>
          <a:xfrm>
            <a:off x="452550" y="596398"/>
            <a:ext cx="8238900" cy="561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1100"/>
            </a:pPr>
            <a:r>
              <a:rPr lang="en-GB" sz="4000" dirty="0">
                <a:solidFill>
                  <a:srgbClr val="F3C050"/>
                </a:solidFill>
                <a:latin typeface="Montserrat ExtraBold" pitchFamily="2" charset="77"/>
              </a:rPr>
              <a:t>MISSION 4: REVIEW</a:t>
            </a:r>
          </a:p>
        </p:txBody>
      </p:sp>
      <p:grpSp>
        <p:nvGrpSpPr>
          <p:cNvPr id="27" name="Group 26">
            <a:extLst>
              <a:ext uri="{FF2B5EF4-FFF2-40B4-BE49-F238E27FC236}">
                <a16:creationId xmlns:a16="http://schemas.microsoft.com/office/drawing/2014/main" id="{7AF9E283-2B2E-7D3D-717E-2F195FF123D6}"/>
              </a:ext>
            </a:extLst>
          </p:cNvPr>
          <p:cNvGrpSpPr/>
          <p:nvPr/>
        </p:nvGrpSpPr>
        <p:grpSpPr>
          <a:xfrm>
            <a:off x="1574377" y="2469364"/>
            <a:ext cx="900811" cy="900811"/>
            <a:chOff x="2907656" y="-1048043"/>
            <a:chExt cx="900811" cy="900811"/>
          </a:xfrm>
        </p:grpSpPr>
        <p:sp>
          <p:nvSpPr>
            <p:cNvPr id="28" name="Oval 27">
              <a:extLst>
                <a:ext uri="{FF2B5EF4-FFF2-40B4-BE49-F238E27FC236}">
                  <a16:creationId xmlns:a16="http://schemas.microsoft.com/office/drawing/2014/main" id="{EC9CF886-BE42-6B7B-3A3F-3343405A9ECB}"/>
                </a:ext>
              </a:extLst>
            </p:cNvPr>
            <p:cNvSpPr/>
            <p:nvPr/>
          </p:nvSpPr>
          <p:spPr>
            <a:xfrm>
              <a:off x="2938354" y="-1019513"/>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29" name="Picture 28">
              <a:extLst>
                <a:ext uri="{FF2B5EF4-FFF2-40B4-BE49-F238E27FC236}">
                  <a16:creationId xmlns:a16="http://schemas.microsoft.com/office/drawing/2014/main" id="{5F3EDC7C-D6DA-2B57-D95C-CBD020C586F0}"/>
                </a:ext>
              </a:extLst>
            </p:cNvPr>
            <p:cNvPicPr>
              <a:picLocks noChangeAspect="1"/>
            </p:cNvPicPr>
            <p:nvPr/>
          </p:nvPicPr>
          <p:blipFill>
            <a:blip r:embed="rId3"/>
            <a:stretch>
              <a:fillRect/>
            </a:stretch>
          </p:blipFill>
          <p:spPr>
            <a:xfrm>
              <a:off x="2907656" y="-1048043"/>
              <a:ext cx="900811" cy="900811"/>
            </a:xfrm>
            <a:prstGeom prst="rect">
              <a:avLst/>
            </a:prstGeom>
          </p:spPr>
        </p:pic>
      </p:grpSp>
      <p:grpSp>
        <p:nvGrpSpPr>
          <p:cNvPr id="30" name="Group 29">
            <a:extLst>
              <a:ext uri="{FF2B5EF4-FFF2-40B4-BE49-F238E27FC236}">
                <a16:creationId xmlns:a16="http://schemas.microsoft.com/office/drawing/2014/main" id="{F4329492-94DE-AE7F-0225-3EE178F20459}"/>
              </a:ext>
            </a:extLst>
          </p:cNvPr>
          <p:cNvGrpSpPr/>
          <p:nvPr/>
        </p:nvGrpSpPr>
        <p:grpSpPr>
          <a:xfrm>
            <a:off x="4144532" y="2475294"/>
            <a:ext cx="900811" cy="900811"/>
            <a:chOff x="4865522" y="-2361808"/>
            <a:chExt cx="900811" cy="900811"/>
          </a:xfrm>
        </p:grpSpPr>
        <p:sp>
          <p:nvSpPr>
            <p:cNvPr id="31" name="Oval 30">
              <a:extLst>
                <a:ext uri="{FF2B5EF4-FFF2-40B4-BE49-F238E27FC236}">
                  <a16:creationId xmlns:a16="http://schemas.microsoft.com/office/drawing/2014/main" id="{A000B578-AF29-A5A9-8C03-BAC0639C11EB}"/>
                </a:ext>
              </a:extLst>
            </p:cNvPr>
            <p:cNvSpPr/>
            <p:nvPr/>
          </p:nvSpPr>
          <p:spPr>
            <a:xfrm>
              <a:off x="4894599" y="-232909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3" name="Picture 32">
              <a:extLst>
                <a:ext uri="{FF2B5EF4-FFF2-40B4-BE49-F238E27FC236}">
                  <a16:creationId xmlns:a16="http://schemas.microsoft.com/office/drawing/2014/main" id="{2F71919F-6EDE-ECB9-E9B8-C1A844B527C1}"/>
                </a:ext>
              </a:extLst>
            </p:cNvPr>
            <p:cNvPicPr>
              <a:picLocks noChangeAspect="1"/>
            </p:cNvPicPr>
            <p:nvPr/>
          </p:nvPicPr>
          <p:blipFill>
            <a:blip r:embed="rId4"/>
            <a:stretch>
              <a:fillRect/>
            </a:stretch>
          </p:blipFill>
          <p:spPr>
            <a:xfrm>
              <a:off x="4865522" y="-2361808"/>
              <a:ext cx="900811" cy="900811"/>
            </a:xfrm>
            <a:prstGeom prst="rect">
              <a:avLst/>
            </a:prstGeom>
          </p:spPr>
        </p:pic>
      </p:grpSp>
      <p:grpSp>
        <p:nvGrpSpPr>
          <p:cNvPr id="35" name="Group 34">
            <a:extLst>
              <a:ext uri="{FF2B5EF4-FFF2-40B4-BE49-F238E27FC236}">
                <a16:creationId xmlns:a16="http://schemas.microsoft.com/office/drawing/2014/main" id="{C9767AA6-7A4F-08FE-E348-3B346AB7E0B8}"/>
              </a:ext>
            </a:extLst>
          </p:cNvPr>
          <p:cNvGrpSpPr/>
          <p:nvPr/>
        </p:nvGrpSpPr>
        <p:grpSpPr>
          <a:xfrm>
            <a:off x="6777869" y="2475294"/>
            <a:ext cx="900811" cy="900811"/>
            <a:chOff x="1437997" y="-1469918"/>
            <a:chExt cx="900811" cy="900811"/>
          </a:xfrm>
        </p:grpSpPr>
        <p:sp>
          <p:nvSpPr>
            <p:cNvPr id="36" name="Oval 35">
              <a:extLst>
                <a:ext uri="{FF2B5EF4-FFF2-40B4-BE49-F238E27FC236}">
                  <a16:creationId xmlns:a16="http://schemas.microsoft.com/office/drawing/2014/main" id="{53043C6D-76C7-5C20-E69A-250EF078130F}"/>
                </a:ext>
              </a:extLst>
            </p:cNvPr>
            <p:cNvSpPr/>
            <p:nvPr/>
          </p:nvSpPr>
          <p:spPr>
            <a:xfrm>
              <a:off x="1470713" y="-143720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7" name="Picture 36">
              <a:extLst>
                <a:ext uri="{FF2B5EF4-FFF2-40B4-BE49-F238E27FC236}">
                  <a16:creationId xmlns:a16="http://schemas.microsoft.com/office/drawing/2014/main" id="{FE6CA3A4-860B-9C3B-5C01-9F1503F911EF}"/>
                </a:ext>
              </a:extLst>
            </p:cNvPr>
            <p:cNvPicPr>
              <a:picLocks noChangeAspect="1"/>
            </p:cNvPicPr>
            <p:nvPr/>
          </p:nvPicPr>
          <p:blipFill>
            <a:blip r:embed="rId5"/>
            <a:stretch>
              <a:fillRect/>
            </a:stretch>
          </p:blipFill>
          <p:spPr>
            <a:xfrm>
              <a:off x="1437997" y="-1469918"/>
              <a:ext cx="900811" cy="900811"/>
            </a:xfrm>
            <a:prstGeom prst="rect">
              <a:avLst/>
            </a:prstGeom>
          </p:spPr>
        </p:pic>
      </p:grpSp>
      <p:sp>
        <p:nvSpPr>
          <p:cNvPr id="40" name="TextBox 39">
            <a:extLst>
              <a:ext uri="{FF2B5EF4-FFF2-40B4-BE49-F238E27FC236}">
                <a16:creationId xmlns:a16="http://schemas.microsoft.com/office/drawing/2014/main" id="{FC67A5DE-4D2C-84BD-FF9A-01336D690D28}"/>
              </a:ext>
            </a:extLst>
          </p:cNvPr>
          <p:cNvSpPr txBox="1"/>
          <p:nvPr/>
        </p:nvSpPr>
        <p:spPr>
          <a:xfrm>
            <a:off x="720000" y="1438719"/>
            <a:ext cx="7737897" cy="1292662"/>
          </a:xfrm>
          <a:prstGeom prst="rect">
            <a:avLst/>
          </a:prstGeom>
          <a:noFill/>
        </p:spPr>
        <p:txBody>
          <a:bodyPr wrap="square" rtlCol="0">
            <a:spAutoFit/>
          </a:bodyPr>
          <a:lstStyle/>
          <a:p>
            <a:r>
              <a:rPr lang="en-US" sz="2600" dirty="0">
                <a:latin typeface="Calibri" panose="020F0502020204030204" pitchFamily="34" charset="0"/>
                <a:cs typeface="Calibri" panose="020F0502020204030204" pitchFamily="34" charset="0"/>
              </a:rPr>
              <a:t>Explore how combining gears in different combinations can affect speed and strength</a:t>
            </a:r>
          </a:p>
          <a:p>
            <a:endParaRPr lang="en-US"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4AD7E1F8-C32D-792C-DE20-080DA7386476}"/>
              </a:ext>
            </a:extLst>
          </p:cNvPr>
          <p:cNvPicPr>
            <a:picLocks/>
          </p:cNvPicPr>
          <p:nvPr/>
        </p:nvPicPr>
        <p:blipFill>
          <a:blip r:embed="rId6"/>
          <a:stretch>
            <a:fillRect/>
          </a:stretch>
        </p:blipFill>
        <p:spPr>
          <a:xfrm flipH="1">
            <a:off x="848428" y="687068"/>
            <a:ext cx="1029997" cy="616385"/>
          </a:xfrm>
          <a:prstGeom prst="rect">
            <a:avLst/>
          </a:prstGeom>
        </p:spPr>
      </p:pic>
    </p:spTree>
    <p:extLst>
      <p:ext uri="{BB962C8B-B14F-4D97-AF65-F5344CB8AC3E}">
        <p14:creationId xmlns:p14="http://schemas.microsoft.com/office/powerpoint/2010/main" val="3583536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peedometer with a black background&#10;&#10;AI-generated content may be incorrect.">
            <a:extLst>
              <a:ext uri="{FF2B5EF4-FFF2-40B4-BE49-F238E27FC236}">
                <a16:creationId xmlns:a16="http://schemas.microsoft.com/office/drawing/2014/main" id="{33032F32-7321-5AC0-64B1-A3E680BC2C88}"/>
              </a:ext>
            </a:extLst>
          </p:cNvPr>
          <p:cNvPicPr>
            <a:picLocks noChangeAspect="1"/>
          </p:cNvPicPr>
          <p:nvPr/>
        </p:nvPicPr>
        <p:blipFill>
          <a:blip r:embed="rId3"/>
          <a:stretch>
            <a:fillRect/>
          </a:stretch>
        </p:blipFill>
        <p:spPr>
          <a:xfrm>
            <a:off x="3159284" y="294610"/>
            <a:ext cx="2127736" cy="1260909"/>
          </a:xfrm>
          <a:prstGeom prst="rect">
            <a:avLst/>
          </a:prstGeom>
        </p:spPr>
      </p:pic>
      <p:sp>
        <p:nvSpPr>
          <p:cNvPr id="7" name="TextBox 6">
            <a:extLst>
              <a:ext uri="{FF2B5EF4-FFF2-40B4-BE49-F238E27FC236}">
                <a16:creationId xmlns:a16="http://schemas.microsoft.com/office/drawing/2014/main" id="{B8D53479-1FB2-9E6C-AD18-3BD36766082B}"/>
              </a:ext>
            </a:extLst>
          </p:cNvPr>
          <p:cNvSpPr txBox="1"/>
          <p:nvPr/>
        </p:nvSpPr>
        <p:spPr>
          <a:xfrm>
            <a:off x="468085" y="1709569"/>
            <a:ext cx="8207829" cy="3139321"/>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By taking part in the four </a:t>
            </a:r>
            <a:r>
              <a:rPr lang="en-GB" sz="1800" b="0" i="0" u="none" strike="noStrike" dirty="0">
                <a:solidFill>
                  <a:srgbClr val="000000"/>
                </a:solidFill>
                <a:effectLst/>
                <a:latin typeface="Calibri" panose="020F0502020204030204" pitchFamily="34" charset="0"/>
                <a:cs typeface="Calibri" panose="020F0502020204030204" pitchFamily="34" charset="0"/>
              </a:rPr>
              <a:t>Coding Success 5 Missions, we have learned that being fast isn’t just about zooming around - it’s about working together, thinking carefully, and using our skills to find our </a:t>
            </a:r>
            <a:r>
              <a:rPr lang="en-GB" sz="1800" b="1" i="1" u="none" strike="noStrike" dirty="0">
                <a:solidFill>
                  <a:srgbClr val="000000"/>
                </a:solidFill>
                <a:effectLst/>
                <a:latin typeface="Calibri" panose="020F0502020204030204" pitchFamily="34" charset="0"/>
                <a:cs typeface="Calibri" panose="020F0502020204030204" pitchFamily="34" charset="0"/>
              </a:rPr>
              <a:t>Smart Speed</a:t>
            </a:r>
            <a:r>
              <a:rPr lang="en-GB" sz="1800" b="0" i="1" u="none" strike="noStrike" dirty="0">
                <a:solidFill>
                  <a:srgbClr val="000000"/>
                </a:solidFill>
                <a:effectLst/>
                <a:latin typeface="Calibri" panose="020F0502020204030204" pitchFamily="34" charset="0"/>
                <a:cs typeface="Calibri" panose="020F0502020204030204" pitchFamily="34" charset="0"/>
              </a:rPr>
              <a:t>.</a:t>
            </a:r>
          </a:p>
          <a:p>
            <a:endParaRPr lang="en-GB" sz="1800" dirty="0">
              <a:latin typeface="Calibri" panose="020F0502020204030204" pitchFamily="34" charset="0"/>
              <a:cs typeface="Calibri" panose="020F0502020204030204" pitchFamily="34" charset="0"/>
            </a:endParaRPr>
          </a:p>
          <a:p>
            <a:r>
              <a:rPr lang="en-GB" sz="1800" b="0" i="0" u="none" strike="noStrike" dirty="0">
                <a:solidFill>
                  <a:srgbClr val="000000"/>
                </a:solidFill>
                <a:effectLst/>
                <a:latin typeface="Calibri" panose="020F0502020204030204" pitchFamily="34" charset="0"/>
                <a:cs typeface="Calibri" panose="020F0502020204030204" pitchFamily="34" charset="0"/>
              </a:rPr>
              <a:t>We saw that coding the right attachments and sensors or using the right gear combinations, can make a robot </a:t>
            </a:r>
            <a:r>
              <a:rPr lang="en-GB" sz="1800">
                <a:latin typeface="Calibri" panose="020F0502020204030204" pitchFamily="34" charset="0"/>
                <a:cs typeface="Calibri" panose="020F0502020204030204" pitchFamily="34" charset="0"/>
              </a:rPr>
              <a:t>super reliable, </a:t>
            </a:r>
            <a:r>
              <a:rPr lang="en-GB" sz="1800" b="0" i="0" u="none" strike="noStrike" dirty="0">
                <a:solidFill>
                  <a:srgbClr val="000000"/>
                </a:solidFill>
                <a:effectLst/>
                <a:latin typeface="Calibri" panose="020F0502020204030204" pitchFamily="34" charset="0"/>
                <a:cs typeface="Calibri" panose="020F0502020204030204" pitchFamily="34" charset="0"/>
              </a:rPr>
              <a:t>super quick or super strong… and the best robot will depend on what job it’s doing. </a:t>
            </a:r>
          </a:p>
          <a:p>
            <a:endParaRPr lang="en-GB" sz="1800" dirty="0">
              <a:latin typeface="Calibri" panose="020F0502020204030204" pitchFamily="34" charset="0"/>
              <a:cs typeface="Calibri" panose="020F0502020204030204" pitchFamily="34" charset="0"/>
            </a:endParaRPr>
          </a:p>
          <a:p>
            <a:r>
              <a:rPr lang="en-GB" sz="1800" b="0" i="0" u="none" strike="noStrike" dirty="0">
                <a:solidFill>
                  <a:srgbClr val="000000"/>
                </a:solidFill>
                <a:effectLst/>
                <a:latin typeface="Calibri" panose="020F0502020204030204" pitchFamily="34" charset="0"/>
                <a:cs typeface="Calibri" panose="020F0502020204030204" pitchFamily="34" charset="0"/>
              </a:rPr>
              <a:t>When we use our human skills like communication, problem-solving, resilience and teamwork - along with the right attachments, code and robot design - we can be successful and achieve our </a:t>
            </a:r>
            <a:r>
              <a:rPr lang="en-GB" sz="1800" b="1" i="1" u="none" strike="noStrike" dirty="0">
                <a:solidFill>
                  <a:srgbClr val="000000"/>
                </a:solidFill>
                <a:effectLst/>
                <a:latin typeface="Calibri" panose="020F0502020204030204" pitchFamily="34" charset="0"/>
                <a:cs typeface="Calibri" panose="020F0502020204030204" pitchFamily="34" charset="0"/>
              </a:rPr>
              <a:t>Smart Speed</a:t>
            </a:r>
            <a:r>
              <a:rPr lang="en-GB" sz="1800" b="0" i="0" u="none" strike="noStrike" dirty="0">
                <a:solidFill>
                  <a:srgbClr val="000000"/>
                </a:solidFill>
                <a:effectLst/>
                <a:latin typeface="Calibri" panose="020F0502020204030204" pitchFamily="34" charset="0"/>
                <a:cs typeface="Calibri" panose="020F0502020204030204" pitchFamily="34" charset="0"/>
              </a:rPr>
              <a:t>!</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95457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ertificate with a toy robot&#10;&#10;AI-generated content may be incorrect.">
            <a:extLst>
              <a:ext uri="{FF2B5EF4-FFF2-40B4-BE49-F238E27FC236}">
                <a16:creationId xmlns:a16="http://schemas.microsoft.com/office/drawing/2014/main" id="{8E75584A-F7B0-57B3-B97B-E13FA8C4C97B}"/>
              </a:ext>
            </a:extLst>
          </p:cNvPr>
          <p:cNvPicPr>
            <a:picLocks noChangeAspect="1"/>
          </p:cNvPicPr>
          <p:nvPr/>
        </p:nvPicPr>
        <p:blipFill>
          <a:blip r:embed="rId3"/>
          <a:stretch>
            <a:fillRect/>
          </a:stretch>
        </p:blipFill>
        <p:spPr>
          <a:xfrm>
            <a:off x="1576731" y="846832"/>
            <a:ext cx="5619199" cy="38815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Google Shape;191;p19">
            <a:extLst>
              <a:ext uri="{FF2B5EF4-FFF2-40B4-BE49-F238E27FC236}">
                <a16:creationId xmlns:a16="http://schemas.microsoft.com/office/drawing/2014/main" id="{80A85415-D610-87C7-0DE9-994870F90BDD}"/>
              </a:ext>
            </a:extLst>
          </p:cNvPr>
          <p:cNvSpPr txBox="1">
            <a:spLocks/>
          </p:cNvSpPr>
          <p:nvPr/>
        </p:nvSpPr>
        <p:spPr>
          <a:xfrm>
            <a:off x="2419666" y="192338"/>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CONGRATULATIONS! </a:t>
            </a:r>
            <a:endParaRPr lang="en-GB" sz="2780" dirty="0">
              <a:solidFill>
                <a:schemeClr val="tx1"/>
              </a:solidFill>
              <a:latin typeface="Montserrat ExtraBold" pitchFamily="2" charset="77"/>
            </a:endParaRPr>
          </a:p>
        </p:txBody>
      </p:sp>
    </p:spTree>
    <p:extLst>
      <p:ext uri="{BB962C8B-B14F-4D97-AF65-F5344CB8AC3E}">
        <p14:creationId xmlns:p14="http://schemas.microsoft.com/office/powerpoint/2010/main" val="1351575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01D8C617-60E3-B193-7201-460943061485}"/>
            </a:ext>
          </a:extLst>
        </p:cNvPr>
        <p:cNvGrpSpPr/>
        <p:nvPr/>
      </p:nvGrpSpPr>
      <p:grpSpPr>
        <a:xfrm>
          <a:off x="0" y="0"/>
          <a:ext cx="0" cy="0"/>
          <a:chOff x="0" y="0"/>
          <a:chExt cx="0" cy="0"/>
        </a:xfrm>
      </p:grpSpPr>
      <p:sp>
        <p:nvSpPr>
          <p:cNvPr id="113" name="Google Shape;113;p17">
            <a:extLst>
              <a:ext uri="{FF2B5EF4-FFF2-40B4-BE49-F238E27FC236}">
                <a16:creationId xmlns:a16="http://schemas.microsoft.com/office/drawing/2014/main" id="{AAD1FEA3-4E9D-C1C2-574E-2992A1436C16}"/>
              </a:ext>
            </a:extLst>
          </p:cNvPr>
          <p:cNvSpPr/>
          <p:nvPr/>
        </p:nvSpPr>
        <p:spPr>
          <a:xfrm flipH="1">
            <a:off x="814057" y="589735"/>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56CDBB"/>
                </a:solidFill>
                <a:latin typeface="Montserrat" pitchFamily="2" charset="77"/>
                <a:ea typeface="Montserrat SemiBold"/>
                <a:cs typeface="Montserrat SemiBold"/>
                <a:sym typeface="Montserrat SemiBold"/>
              </a:rPr>
              <a:t>THE REACTION TRACKER</a:t>
            </a:r>
            <a:endParaRPr sz="1600" b="1" dirty="0">
              <a:solidFill>
                <a:srgbClr val="56CDBB"/>
              </a:solidFill>
              <a:latin typeface="Montserrat" pitchFamily="2" charset="77"/>
              <a:ea typeface="Montserrat SemiBold"/>
              <a:cs typeface="Montserrat SemiBold"/>
              <a:sym typeface="Montserrat SemiBold"/>
            </a:endParaRPr>
          </a:p>
        </p:txBody>
      </p:sp>
      <p:sp>
        <p:nvSpPr>
          <p:cNvPr id="125" name="Google Shape;125;p17">
            <a:extLst>
              <a:ext uri="{FF2B5EF4-FFF2-40B4-BE49-F238E27FC236}">
                <a16:creationId xmlns:a16="http://schemas.microsoft.com/office/drawing/2014/main" id="{679E6C32-05E1-69C8-6884-7B2567C807E2}"/>
              </a:ext>
            </a:extLst>
          </p:cNvPr>
          <p:cNvSpPr/>
          <p:nvPr/>
        </p:nvSpPr>
        <p:spPr>
          <a:xfrm flipH="1">
            <a:off x="729867"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500" dirty="0">
                <a:solidFill>
                  <a:schemeClr val="bg1"/>
                </a:solidFill>
                <a:latin typeface="Montserrat SemiBold"/>
                <a:ea typeface="Montserrat SemiBold"/>
                <a:cs typeface="Montserrat SemiBold"/>
                <a:sym typeface="Montserrat SemiBold"/>
              </a:rPr>
              <a:t>1</a:t>
            </a:r>
            <a:endParaRPr sz="2500" dirty="0">
              <a:solidFill>
                <a:schemeClr val="bg1"/>
              </a:solidFill>
              <a:latin typeface="Montserrat SemiBold"/>
              <a:ea typeface="Montserrat SemiBold"/>
              <a:cs typeface="Montserrat SemiBold"/>
              <a:sym typeface="Montserrat SemiBold"/>
            </a:endParaRPr>
          </a:p>
        </p:txBody>
      </p:sp>
      <p:sp>
        <p:nvSpPr>
          <p:cNvPr id="106" name="Google Shape;106;p17">
            <a:extLst>
              <a:ext uri="{FF2B5EF4-FFF2-40B4-BE49-F238E27FC236}">
                <a16:creationId xmlns:a16="http://schemas.microsoft.com/office/drawing/2014/main" id="{ED07E5A5-CA4C-8937-AD35-206DBEB077BD}"/>
              </a:ext>
            </a:extLst>
          </p:cNvPr>
          <p:cNvSpPr/>
          <p:nvPr/>
        </p:nvSpPr>
        <p:spPr>
          <a:xfrm>
            <a:off x="2933005" y="4037032"/>
            <a:ext cx="547200" cy="581291"/>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110" name="Google Shape;110;p17">
            <a:extLst>
              <a:ext uri="{FF2B5EF4-FFF2-40B4-BE49-F238E27FC236}">
                <a16:creationId xmlns:a16="http://schemas.microsoft.com/office/drawing/2014/main" id="{9FC6CB3B-2FFD-3E6A-0E1E-701D1415FC93}"/>
              </a:ext>
            </a:extLst>
          </p:cNvPr>
          <p:cNvCxnSpPr>
            <a:cxnSpLocks/>
            <a:stCxn id="106" idx="0"/>
          </p:cNvCxnSpPr>
          <p:nvPr/>
        </p:nvCxnSpPr>
        <p:spPr>
          <a:xfrm flipV="1">
            <a:off x="3206605" y="3275921"/>
            <a:ext cx="0" cy="761111"/>
          </a:xfrm>
          <a:prstGeom prst="straightConnector1">
            <a:avLst/>
          </a:prstGeom>
          <a:noFill/>
          <a:ln w="19050" cap="rnd" cmpd="sng">
            <a:solidFill>
              <a:srgbClr val="F2612F"/>
            </a:solidFill>
            <a:prstDash val="dot"/>
            <a:round/>
            <a:headEnd type="none" w="med" len="med"/>
            <a:tailEnd type="none" w="med" len="med"/>
          </a:ln>
        </p:spPr>
      </p:cxnSp>
      <p:sp>
        <p:nvSpPr>
          <p:cNvPr id="126" name="Google Shape;126;p17">
            <a:extLst>
              <a:ext uri="{FF2B5EF4-FFF2-40B4-BE49-F238E27FC236}">
                <a16:creationId xmlns:a16="http://schemas.microsoft.com/office/drawing/2014/main" id="{9C6EDC7A-75E9-66CC-A905-A5C36F532575}"/>
              </a:ext>
            </a:extLst>
          </p:cNvPr>
          <p:cNvSpPr/>
          <p:nvPr/>
        </p:nvSpPr>
        <p:spPr>
          <a:xfrm flipH="1">
            <a:off x="2807164" y="4197725"/>
            <a:ext cx="798900" cy="259904"/>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2</a:t>
            </a:r>
            <a:endParaRPr sz="2400" dirty="0">
              <a:solidFill>
                <a:schemeClr val="bg1"/>
              </a:solidFill>
              <a:latin typeface="Montserrat SemiBold"/>
              <a:ea typeface="Montserrat SemiBold"/>
              <a:cs typeface="Montserrat SemiBold"/>
              <a:sym typeface="Montserrat SemiBold"/>
            </a:endParaRPr>
          </a:p>
        </p:txBody>
      </p:sp>
      <p:sp>
        <p:nvSpPr>
          <p:cNvPr id="128" name="Google Shape;128;p17">
            <a:extLst>
              <a:ext uri="{FF2B5EF4-FFF2-40B4-BE49-F238E27FC236}">
                <a16:creationId xmlns:a16="http://schemas.microsoft.com/office/drawing/2014/main" id="{379264AE-10F2-595D-AA73-57A3F194892D}"/>
              </a:ext>
            </a:extLst>
          </p:cNvPr>
          <p:cNvSpPr/>
          <p:nvPr/>
        </p:nvSpPr>
        <p:spPr>
          <a:xfrm flipH="1">
            <a:off x="4782830"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2" name="Google Shape;202;p19">
            <a:extLst>
              <a:ext uri="{FF2B5EF4-FFF2-40B4-BE49-F238E27FC236}">
                <a16:creationId xmlns:a16="http://schemas.microsoft.com/office/drawing/2014/main" id="{E58E27E7-FD5D-5979-3BF1-9662974C8E91}"/>
              </a:ext>
            </a:extLst>
          </p:cNvPr>
          <p:cNvSpPr txBox="1"/>
          <p:nvPr/>
        </p:nvSpPr>
        <p:spPr>
          <a:xfrm>
            <a:off x="814057" y="940867"/>
            <a:ext cx="2325970" cy="693300"/>
          </a:xfrm>
          <a:prstGeom prst="rect">
            <a:avLst/>
          </a:prstGeom>
          <a:noFill/>
          <a:ln>
            <a:noFill/>
          </a:ln>
        </p:spPr>
        <p:txBody>
          <a:bodyPr spcFirstLastPara="1" wrap="square" lIns="91425" tIns="91425" rIns="91425" bIns="91425" anchor="t" anchorCtr="0">
            <a:noAutofit/>
          </a:bodyPr>
          <a:lstStyle/>
          <a:p>
            <a:pPr>
              <a:buSzPts val="1100"/>
            </a:pPr>
            <a:r>
              <a:rPr lang="en-GB" sz="1600" dirty="0">
                <a:latin typeface="Calibri" panose="020F0502020204030204" pitchFamily="34" charset="0"/>
                <a:ea typeface="Montserrat Medium"/>
                <a:cs typeface="Calibri" panose="020F0502020204030204" pitchFamily="34" charset="0"/>
                <a:sym typeface="Montserrat Medium"/>
              </a:rPr>
              <a:t>Get hands-on with the Reaction Tracker! </a:t>
            </a:r>
          </a:p>
          <a:p>
            <a:pPr>
              <a:buSzPts val="1100"/>
            </a:pPr>
            <a:r>
              <a:rPr lang="en-GB" sz="1600" dirty="0">
                <a:latin typeface="Calibri" panose="020F0502020204030204" pitchFamily="34" charset="0"/>
                <a:ea typeface="Montserrat Medium"/>
                <a:cs typeface="Calibri" panose="020F0502020204030204" pitchFamily="34" charset="0"/>
                <a:sym typeface="Montserrat Medium"/>
              </a:rPr>
              <a:t>How fast are you?</a:t>
            </a:r>
          </a:p>
          <a:p>
            <a:pPr lvl="0">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pic>
        <p:nvPicPr>
          <p:cNvPr id="8" name="Picture 7" descr="A speedometer with a black background&#10;&#10;AI-generated content may be incorrect.">
            <a:extLst>
              <a:ext uri="{FF2B5EF4-FFF2-40B4-BE49-F238E27FC236}">
                <a16:creationId xmlns:a16="http://schemas.microsoft.com/office/drawing/2014/main" id="{E283209D-0AFE-4ACC-A580-5A0D7D4B420B}"/>
              </a:ext>
            </a:extLst>
          </p:cNvPr>
          <p:cNvPicPr>
            <a:picLocks noChangeAspect="1"/>
          </p:cNvPicPr>
          <p:nvPr/>
        </p:nvPicPr>
        <p:blipFill>
          <a:blip r:embed="rId3"/>
          <a:stretch>
            <a:fillRect/>
          </a:stretch>
        </p:blipFill>
        <p:spPr>
          <a:xfrm>
            <a:off x="3632187" y="2164548"/>
            <a:ext cx="1883486" cy="1111373"/>
          </a:xfrm>
          <a:prstGeom prst="rect">
            <a:avLst/>
          </a:prstGeom>
        </p:spPr>
      </p:pic>
      <p:pic>
        <p:nvPicPr>
          <p:cNvPr id="12" name="Picture 11">
            <a:extLst>
              <a:ext uri="{FF2B5EF4-FFF2-40B4-BE49-F238E27FC236}">
                <a16:creationId xmlns:a16="http://schemas.microsoft.com/office/drawing/2014/main" id="{7A477CBF-6D65-B589-788E-FC38E5B39B54}"/>
              </a:ext>
            </a:extLst>
          </p:cNvPr>
          <p:cNvPicPr>
            <a:picLocks/>
          </p:cNvPicPr>
          <p:nvPr/>
        </p:nvPicPr>
        <p:blipFill>
          <a:blip r:embed="rId4"/>
          <a:stretch>
            <a:fillRect/>
          </a:stretch>
        </p:blipFill>
        <p:spPr>
          <a:xfrm flipH="1">
            <a:off x="61732" y="2223500"/>
            <a:ext cx="1800000" cy="1080000"/>
          </a:xfrm>
          <a:prstGeom prst="rect">
            <a:avLst/>
          </a:prstGeom>
        </p:spPr>
      </p:pic>
      <p:pic>
        <p:nvPicPr>
          <p:cNvPr id="13" name="Picture 12">
            <a:extLst>
              <a:ext uri="{FF2B5EF4-FFF2-40B4-BE49-F238E27FC236}">
                <a16:creationId xmlns:a16="http://schemas.microsoft.com/office/drawing/2014/main" id="{35164B9A-2DEC-0C8E-72D4-96520D5188B2}"/>
              </a:ext>
            </a:extLst>
          </p:cNvPr>
          <p:cNvPicPr>
            <a:picLocks/>
          </p:cNvPicPr>
          <p:nvPr/>
        </p:nvPicPr>
        <p:blipFill>
          <a:blip r:embed="rId5"/>
          <a:stretch>
            <a:fillRect/>
          </a:stretch>
        </p:blipFill>
        <p:spPr>
          <a:xfrm flipH="1">
            <a:off x="1780449" y="2195921"/>
            <a:ext cx="1800000" cy="1080000"/>
          </a:xfrm>
          <a:prstGeom prst="rect">
            <a:avLst/>
          </a:prstGeom>
        </p:spPr>
      </p:pic>
      <p:pic>
        <p:nvPicPr>
          <p:cNvPr id="14" name="Picture 13">
            <a:extLst>
              <a:ext uri="{FF2B5EF4-FFF2-40B4-BE49-F238E27FC236}">
                <a16:creationId xmlns:a16="http://schemas.microsoft.com/office/drawing/2014/main" id="{6DDB1967-CE2E-3504-3975-A22499744FFC}"/>
              </a:ext>
            </a:extLst>
          </p:cNvPr>
          <p:cNvPicPr>
            <a:picLocks/>
          </p:cNvPicPr>
          <p:nvPr/>
        </p:nvPicPr>
        <p:blipFill>
          <a:blip r:embed="rId6"/>
          <a:stretch>
            <a:fillRect/>
          </a:stretch>
        </p:blipFill>
        <p:spPr>
          <a:xfrm flipH="1">
            <a:off x="5598607" y="2211233"/>
            <a:ext cx="1800000" cy="1080000"/>
          </a:xfrm>
          <a:prstGeom prst="rect">
            <a:avLst/>
          </a:prstGeom>
        </p:spPr>
      </p:pic>
      <p:pic>
        <p:nvPicPr>
          <p:cNvPr id="15" name="Picture 14">
            <a:extLst>
              <a:ext uri="{FF2B5EF4-FFF2-40B4-BE49-F238E27FC236}">
                <a16:creationId xmlns:a16="http://schemas.microsoft.com/office/drawing/2014/main" id="{57C95C2F-DF90-7D73-5A5F-0BEF565DE4B1}"/>
              </a:ext>
            </a:extLst>
          </p:cNvPr>
          <p:cNvPicPr>
            <a:picLocks/>
          </p:cNvPicPr>
          <p:nvPr/>
        </p:nvPicPr>
        <p:blipFill>
          <a:blip r:embed="rId7"/>
          <a:stretch>
            <a:fillRect/>
          </a:stretch>
        </p:blipFill>
        <p:spPr>
          <a:xfrm flipH="1">
            <a:off x="7282268" y="2251740"/>
            <a:ext cx="1800000" cy="1080000"/>
          </a:xfrm>
          <a:prstGeom prst="rect">
            <a:avLst/>
          </a:prstGeom>
        </p:spPr>
      </p:pic>
      <p:sp>
        <p:nvSpPr>
          <p:cNvPr id="19" name="Google Shape;106;p17">
            <a:extLst>
              <a:ext uri="{FF2B5EF4-FFF2-40B4-BE49-F238E27FC236}">
                <a16:creationId xmlns:a16="http://schemas.microsoft.com/office/drawing/2014/main" id="{4705C289-0B05-3B1F-EA0E-3A2497C28C7A}"/>
              </a:ext>
            </a:extLst>
          </p:cNvPr>
          <p:cNvSpPr/>
          <p:nvPr/>
        </p:nvSpPr>
        <p:spPr>
          <a:xfrm rot="10800000">
            <a:off x="199500" y="792260"/>
            <a:ext cx="547200" cy="561600"/>
          </a:xfrm>
          <a:prstGeom prst="ellipse">
            <a:avLst/>
          </a:prstGeom>
          <a:solidFill>
            <a:srgbClr val="56CDB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20" name="Google Shape;110;p17">
            <a:extLst>
              <a:ext uri="{FF2B5EF4-FFF2-40B4-BE49-F238E27FC236}">
                <a16:creationId xmlns:a16="http://schemas.microsoft.com/office/drawing/2014/main" id="{84691AF0-AF28-4CDD-C93B-A49D3958E02A}"/>
              </a:ext>
            </a:extLst>
          </p:cNvPr>
          <p:cNvCxnSpPr>
            <a:cxnSpLocks/>
            <a:stCxn id="19" idx="0"/>
          </p:cNvCxnSpPr>
          <p:nvPr/>
        </p:nvCxnSpPr>
        <p:spPr>
          <a:xfrm>
            <a:off x="473100" y="1353860"/>
            <a:ext cx="12764" cy="842061"/>
          </a:xfrm>
          <a:prstGeom prst="straightConnector1">
            <a:avLst/>
          </a:prstGeom>
          <a:noFill/>
          <a:ln w="19050" cap="rnd" cmpd="sng">
            <a:solidFill>
              <a:srgbClr val="56CDBB"/>
            </a:solidFill>
            <a:prstDash val="dot"/>
            <a:round/>
            <a:headEnd type="none" w="med" len="med"/>
            <a:tailEnd type="none" w="med" len="med"/>
          </a:ln>
        </p:spPr>
      </p:cxnSp>
      <p:sp>
        <p:nvSpPr>
          <p:cNvPr id="22" name="Google Shape;128;p17">
            <a:extLst>
              <a:ext uri="{FF2B5EF4-FFF2-40B4-BE49-F238E27FC236}">
                <a16:creationId xmlns:a16="http://schemas.microsoft.com/office/drawing/2014/main" id="{B8A3CD2E-E3D1-9782-43C1-25842FCF3EE4}"/>
              </a:ext>
            </a:extLst>
          </p:cNvPr>
          <p:cNvSpPr/>
          <p:nvPr/>
        </p:nvSpPr>
        <p:spPr>
          <a:xfrm flipH="1">
            <a:off x="66387" y="942642"/>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1</a:t>
            </a:r>
            <a:endParaRPr sz="2400" dirty="0">
              <a:solidFill>
                <a:schemeClr val="bg1"/>
              </a:solidFill>
              <a:latin typeface="Montserrat SemiBold"/>
              <a:ea typeface="Montserrat SemiBold"/>
              <a:cs typeface="Montserrat SemiBold"/>
              <a:sym typeface="Montserrat SemiBold"/>
            </a:endParaRPr>
          </a:p>
        </p:txBody>
      </p:sp>
      <p:sp>
        <p:nvSpPr>
          <p:cNvPr id="23" name="Google Shape;113;p17">
            <a:extLst>
              <a:ext uri="{FF2B5EF4-FFF2-40B4-BE49-F238E27FC236}">
                <a16:creationId xmlns:a16="http://schemas.microsoft.com/office/drawing/2014/main" id="{953A78E0-290E-FB4E-68A6-14678B8E58A3}"/>
              </a:ext>
            </a:extLst>
          </p:cNvPr>
          <p:cNvSpPr/>
          <p:nvPr/>
        </p:nvSpPr>
        <p:spPr>
          <a:xfrm flipH="1">
            <a:off x="667378" y="3722939"/>
            <a:ext cx="2194415"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2612F"/>
                </a:solidFill>
                <a:latin typeface="Montserrat" pitchFamily="2" charset="77"/>
                <a:ea typeface="Montserrat SemiBold"/>
                <a:cs typeface="Montserrat SemiBold"/>
                <a:sym typeface="Montserrat SemiBold"/>
              </a:rPr>
              <a:t>THE</a:t>
            </a:r>
            <a:br>
              <a:rPr lang="en-GB" sz="1600" b="1" dirty="0">
                <a:solidFill>
                  <a:srgbClr val="F2612F"/>
                </a:solidFill>
                <a:latin typeface="Montserrat" pitchFamily="2" charset="77"/>
                <a:ea typeface="Montserrat SemiBold"/>
                <a:cs typeface="Montserrat SemiBold"/>
                <a:sym typeface="Montserrat SemiBold"/>
              </a:rPr>
            </a:br>
            <a:r>
              <a:rPr lang="en-GB" sz="1600" b="1" dirty="0">
                <a:solidFill>
                  <a:srgbClr val="F2612F"/>
                </a:solidFill>
                <a:latin typeface="Montserrat" pitchFamily="2" charset="77"/>
                <a:ea typeface="Montserrat SemiBold"/>
                <a:cs typeface="Montserrat SemiBold"/>
                <a:sym typeface="Montserrat SemiBold"/>
              </a:rPr>
              <a:t>MULTI-MOVER</a:t>
            </a:r>
            <a:endParaRPr sz="1600" b="1" dirty="0">
              <a:solidFill>
                <a:srgbClr val="F2612F"/>
              </a:solidFill>
              <a:latin typeface="Montserrat" pitchFamily="2" charset="77"/>
              <a:ea typeface="Montserrat SemiBold"/>
              <a:cs typeface="Montserrat SemiBold"/>
              <a:sym typeface="Montserrat SemiBold"/>
            </a:endParaRPr>
          </a:p>
        </p:txBody>
      </p:sp>
      <p:sp>
        <p:nvSpPr>
          <p:cNvPr id="24" name="Google Shape;202;p19">
            <a:extLst>
              <a:ext uri="{FF2B5EF4-FFF2-40B4-BE49-F238E27FC236}">
                <a16:creationId xmlns:a16="http://schemas.microsoft.com/office/drawing/2014/main" id="{7C15610B-2378-3AC4-D25B-357FE27C4F88}"/>
              </a:ext>
            </a:extLst>
          </p:cNvPr>
          <p:cNvSpPr txBox="1"/>
          <p:nvPr/>
        </p:nvSpPr>
        <p:spPr>
          <a:xfrm>
            <a:off x="305660" y="4175013"/>
            <a:ext cx="2539586" cy="693300"/>
          </a:xfrm>
          <a:prstGeom prst="rect">
            <a:avLst/>
          </a:prstGeom>
          <a:noFill/>
          <a:ln>
            <a:noFill/>
          </a:ln>
        </p:spPr>
        <p:txBody>
          <a:bodyPr spcFirstLastPara="1" wrap="square" lIns="91425" tIns="91425" rIns="91425" bIns="91425" anchor="t" anchorCtr="0">
            <a:noAutofit/>
          </a:bodyPr>
          <a:lstStyle/>
          <a:p>
            <a:pPr lvl="0" algn="r">
              <a:buSzPts val="1100"/>
            </a:pPr>
            <a:r>
              <a:rPr lang="en-GB" sz="1600" dirty="0">
                <a:latin typeface="Calibri" panose="020F0502020204030204" pitchFamily="34" charset="0"/>
                <a:ea typeface="Montserrat Medium"/>
                <a:cs typeface="Calibri" panose="020F0502020204030204" pitchFamily="34" charset="0"/>
                <a:sym typeface="Montserrat Medium"/>
              </a:rPr>
              <a:t>Code the Multi-Mover to move and deliver to key locations on the airbase</a:t>
            </a:r>
          </a:p>
          <a:p>
            <a:pPr lvl="0" algn="r">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sp>
        <p:nvSpPr>
          <p:cNvPr id="33" name="Google Shape;113;p17">
            <a:extLst>
              <a:ext uri="{FF2B5EF4-FFF2-40B4-BE49-F238E27FC236}">
                <a16:creationId xmlns:a16="http://schemas.microsoft.com/office/drawing/2014/main" id="{0E17CC59-0303-1333-E912-613BC7FEBB06}"/>
              </a:ext>
            </a:extLst>
          </p:cNvPr>
          <p:cNvSpPr/>
          <p:nvPr/>
        </p:nvSpPr>
        <p:spPr>
          <a:xfrm flipH="1">
            <a:off x="5960599" y="624283"/>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362C75"/>
                </a:solidFill>
                <a:latin typeface="Montserrat" pitchFamily="2" charset="77"/>
                <a:ea typeface="Montserrat SemiBold"/>
                <a:cs typeface="Montserrat SemiBold"/>
                <a:sym typeface="Montserrat SemiBold"/>
              </a:rPr>
              <a:t>SMART</a:t>
            </a:r>
            <a:br>
              <a:rPr lang="en-GB" sz="1600" b="1" dirty="0">
                <a:solidFill>
                  <a:srgbClr val="362C75"/>
                </a:solidFill>
                <a:latin typeface="Montserrat" pitchFamily="2" charset="77"/>
                <a:ea typeface="Montserrat SemiBold"/>
                <a:cs typeface="Montserrat SemiBold"/>
                <a:sym typeface="Montserrat SemiBold"/>
              </a:rPr>
            </a:br>
            <a:r>
              <a:rPr lang="en-GB" sz="1600" b="1" dirty="0">
                <a:solidFill>
                  <a:srgbClr val="362C75"/>
                </a:solidFill>
                <a:latin typeface="Montserrat" pitchFamily="2" charset="77"/>
                <a:ea typeface="Montserrat SemiBold"/>
                <a:cs typeface="Montserrat SemiBold"/>
                <a:sym typeface="Montserrat SemiBold"/>
              </a:rPr>
              <a:t>SENSORS</a:t>
            </a:r>
            <a:endParaRPr sz="1600" b="1" dirty="0">
              <a:solidFill>
                <a:srgbClr val="362C75"/>
              </a:solidFill>
              <a:latin typeface="Montserrat" pitchFamily="2" charset="77"/>
              <a:ea typeface="Montserrat SemiBold"/>
              <a:cs typeface="Montserrat SemiBold"/>
              <a:sym typeface="Montserrat SemiBold"/>
            </a:endParaRPr>
          </a:p>
        </p:txBody>
      </p:sp>
      <p:sp>
        <p:nvSpPr>
          <p:cNvPr id="34" name="Google Shape;202;p19">
            <a:extLst>
              <a:ext uri="{FF2B5EF4-FFF2-40B4-BE49-F238E27FC236}">
                <a16:creationId xmlns:a16="http://schemas.microsoft.com/office/drawing/2014/main" id="{D6F55238-1CCA-F84F-3902-12CB3207CBD9}"/>
              </a:ext>
            </a:extLst>
          </p:cNvPr>
          <p:cNvSpPr txBox="1"/>
          <p:nvPr/>
        </p:nvSpPr>
        <p:spPr>
          <a:xfrm>
            <a:off x="5980201" y="1002858"/>
            <a:ext cx="2705947" cy="693300"/>
          </a:xfrm>
          <a:prstGeom prst="rect">
            <a:avLst/>
          </a:prstGeom>
          <a:noFill/>
          <a:ln>
            <a:noFill/>
          </a:ln>
        </p:spPr>
        <p:txBody>
          <a:bodyPr spcFirstLastPara="1" wrap="square" lIns="91425" tIns="91425" rIns="91425" bIns="91425" anchor="t" anchorCtr="0">
            <a:noAutofit/>
          </a:bodyPr>
          <a:lstStyle/>
          <a:p>
            <a:pPr lvl="0">
              <a:buSzPts val="1100"/>
            </a:pPr>
            <a:r>
              <a:rPr lang="en-GB" sz="1600" dirty="0">
                <a:latin typeface="Calibri" panose="020F0502020204030204" pitchFamily="34" charset="0"/>
                <a:cs typeface="Calibri" panose="020F0502020204030204" pitchFamily="34" charset="0"/>
                <a:sym typeface="Montserrat Medium"/>
              </a:rPr>
              <a:t>Code the Multi-Mover sensors to collect, deliver and pass cargo on the airbase</a:t>
            </a:r>
          </a:p>
        </p:txBody>
      </p:sp>
      <p:sp>
        <p:nvSpPr>
          <p:cNvPr id="35" name="Google Shape;106;p17">
            <a:extLst>
              <a:ext uri="{FF2B5EF4-FFF2-40B4-BE49-F238E27FC236}">
                <a16:creationId xmlns:a16="http://schemas.microsoft.com/office/drawing/2014/main" id="{0789D3D1-E1E5-B84D-683B-0832BCFE010D}"/>
              </a:ext>
            </a:extLst>
          </p:cNvPr>
          <p:cNvSpPr/>
          <p:nvPr/>
        </p:nvSpPr>
        <p:spPr>
          <a:xfrm rot="10800000">
            <a:off x="5405767" y="833329"/>
            <a:ext cx="547200" cy="561600"/>
          </a:xfrm>
          <a:prstGeom prst="ellipse">
            <a:avLst/>
          </a:prstGeom>
          <a:solidFill>
            <a:srgbClr val="362C7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36" name="Google Shape;110;p17">
            <a:extLst>
              <a:ext uri="{FF2B5EF4-FFF2-40B4-BE49-F238E27FC236}">
                <a16:creationId xmlns:a16="http://schemas.microsoft.com/office/drawing/2014/main" id="{46E1C8C3-2FD1-A191-0E66-BAE036053DBF}"/>
              </a:ext>
            </a:extLst>
          </p:cNvPr>
          <p:cNvCxnSpPr>
            <a:cxnSpLocks/>
            <a:stCxn id="35" idx="0"/>
          </p:cNvCxnSpPr>
          <p:nvPr/>
        </p:nvCxnSpPr>
        <p:spPr>
          <a:xfrm>
            <a:off x="5679367" y="1394929"/>
            <a:ext cx="12766" cy="765490"/>
          </a:xfrm>
          <a:prstGeom prst="straightConnector1">
            <a:avLst/>
          </a:prstGeom>
          <a:noFill/>
          <a:ln w="19050" cap="rnd" cmpd="sng">
            <a:solidFill>
              <a:srgbClr val="362C75"/>
            </a:solidFill>
            <a:prstDash val="dot"/>
            <a:round/>
            <a:headEnd type="none" w="med" len="med"/>
            <a:tailEnd type="none" w="med" len="med"/>
          </a:ln>
        </p:spPr>
      </p:cxnSp>
      <p:sp>
        <p:nvSpPr>
          <p:cNvPr id="37" name="Google Shape;128;p17">
            <a:extLst>
              <a:ext uri="{FF2B5EF4-FFF2-40B4-BE49-F238E27FC236}">
                <a16:creationId xmlns:a16="http://schemas.microsoft.com/office/drawing/2014/main" id="{9458B05C-5F78-3CDA-D46D-3DF0A73D8F56}"/>
              </a:ext>
            </a:extLst>
          </p:cNvPr>
          <p:cNvSpPr/>
          <p:nvPr/>
        </p:nvSpPr>
        <p:spPr>
          <a:xfrm flipH="1">
            <a:off x="5279917" y="984799"/>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48" name="Google Shape;106;p17">
            <a:extLst>
              <a:ext uri="{FF2B5EF4-FFF2-40B4-BE49-F238E27FC236}">
                <a16:creationId xmlns:a16="http://schemas.microsoft.com/office/drawing/2014/main" id="{6B96489D-0B44-D4CC-3AB9-4D54D442542C}"/>
              </a:ext>
            </a:extLst>
          </p:cNvPr>
          <p:cNvSpPr/>
          <p:nvPr/>
        </p:nvSpPr>
        <p:spPr>
          <a:xfrm>
            <a:off x="8432266" y="4145561"/>
            <a:ext cx="547200" cy="561600"/>
          </a:xfrm>
          <a:prstGeom prst="ellipse">
            <a:avLst/>
          </a:prstGeom>
          <a:solidFill>
            <a:srgbClr val="F3C05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49" name="Google Shape;110;p17">
            <a:extLst>
              <a:ext uri="{FF2B5EF4-FFF2-40B4-BE49-F238E27FC236}">
                <a16:creationId xmlns:a16="http://schemas.microsoft.com/office/drawing/2014/main" id="{3D48404E-6BF4-EF72-A5F6-9B8F0D2DDAC4}"/>
              </a:ext>
            </a:extLst>
          </p:cNvPr>
          <p:cNvCxnSpPr>
            <a:cxnSpLocks/>
            <a:stCxn id="48" idx="0"/>
          </p:cNvCxnSpPr>
          <p:nvPr/>
        </p:nvCxnSpPr>
        <p:spPr>
          <a:xfrm flipH="1" flipV="1">
            <a:off x="8693102" y="3331740"/>
            <a:ext cx="12764" cy="813821"/>
          </a:xfrm>
          <a:prstGeom prst="straightConnector1">
            <a:avLst/>
          </a:prstGeom>
          <a:noFill/>
          <a:ln w="19050" cap="rnd" cmpd="sng">
            <a:solidFill>
              <a:srgbClr val="F3C050"/>
            </a:solidFill>
            <a:prstDash val="dot"/>
            <a:round/>
            <a:headEnd type="none" w="med" len="med"/>
            <a:tailEnd type="none" w="med" len="med"/>
          </a:ln>
        </p:spPr>
      </p:cxnSp>
      <p:sp>
        <p:nvSpPr>
          <p:cNvPr id="50" name="Google Shape;126;p17">
            <a:extLst>
              <a:ext uri="{FF2B5EF4-FFF2-40B4-BE49-F238E27FC236}">
                <a16:creationId xmlns:a16="http://schemas.microsoft.com/office/drawing/2014/main" id="{370D8043-71E1-EE51-0B73-D1FF36D0299F}"/>
              </a:ext>
            </a:extLst>
          </p:cNvPr>
          <p:cNvSpPr/>
          <p:nvPr/>
        </p:nvSpPr>
        <p:spPr>
          <a:xfrm flipH="1">
            <a:off x="8306425" y="430081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4</a:t>
            </a:r>
            <a:endParaRPr sz="2400" dirty="0">
              <a:solidFill>
                <a:schemeClr val="bg1"/>
              </a:solidFill>
              <a:latin typeface="Montserrat SemiBold"/>
              <a:ea typeface="Montserrat SemiBold"/>
              <a:cs typeface="Montserrat SemiBold"/>
              <a:sym typeface="Montserrat SemiBold"/>
            </a:endParaRPr>
          </a:p>
        </p:txBody>
      </p:sp>
      <p:sp>
        <p:nvSpPr>
          <p:cNvPr id="51" name="Google Shape;113;p17">
            <a:extLst>
              <a:ext uri="{FF2B5EF4-FFF2-40B4-BE49-F238E27FC236}">
                <a16:creationId xmlns:a16="http://schemas.microsoft.com/office/drawing/2014/main" id="{CE06A077-322F-2AFA-11EC-88A3CDA56BF0}"/>
              </a:ext>
            </a:extLst>
          </p:cNvPr>
          <p:cNvSpPr/>
          <p:nvPr/>
        </p:nvSpPr>
        <p:spPr>
          <a:xfrm flipH="1">
            <a:off x="6416577" y="3679636"/>
            <a:ext cx="1887358"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3C050"/>
                </a:solidFill>
                <a:latin typeface="Montserrat" pitchFamily="2" charset="77"/>
                <a:ea typeface="Montserrat SemiBold"/>
                <a:cs typeface="Montserrat SemiBold"/>
                <a:sym typeface="Montserrat SemiBold"/>
              </a:rPr>
              <a:t>GEAR UP,</a:t>
            </a:r>
            <a:br>
              <a:rPr lang="en-GB" sz="1600" b="1" dirty="0">
                <a:solidFill>
                  <a:srgbClr val="F3C050"/>
                </a:solidFill>
                <a:latin typeface="Montserrat" pitchFamily="2" charset="77"/>
                <a:ea typeface="Montserrat SemiBold"/>
                <a:cs typeface="Montserrat SemiBold"/>
                <a:sym typeface="Montserrat SemiBold"/>
              </a:rPr>
            </a:br>
            <a:r>
              <a:rPr lang="en-GB" sz="1600" b="1" dirty="0">
                <a:solidFill>
                  <a:srgbClr val="F3C050"/>
                </a:solidFill>
                <a:latin typeface="Montserrat" pitchFamily="2" charset="77"/>
                <a:ea typeface="Montserrat SemiBold"/>
                <a:cs typeface="Montserrat SemiBold"/>
                <a:sym typeface="Montserrat SemiBold"/>
              </a:rPr>
              <a:t>GEAR DOWN</a:t>
            </a:r>
            <a:endParaRPr sz="1600" b="1" dirty="0">
              <a:solidFill>
                <a:srgbClr val="F3C050"/>
              </a:solidFill>
              <a:latin typeface="Montserrat" pitchFamily="2" charset="77"/>
              <a:ea typeface="Montserrat SemiBold"/>
              <a:cs typeface="Montserrat SemiBold"/>
              <a:sym typeface="Montserrat SemiBold"/>
            </a:endParaRPr>
          </a:p>
        </p:txBody>
      </p:sp>
      <p:sp>
        <p:nvSpPr>
          <p:cNvPr id="52" name="Google Shape;202;p19">
            <a:extLst>
              <a:ext uri="{FF2B5EF4-FFF2-40B4-BE49-F238E27FC236}">
                <a16:creationId xmlns:a16="http://schemas.microsoft.com/office/drawing/2014/main" id="{A3A79A4B-C9F8-809F-E8B0-7C17BB512861}"/>
              </a:ext>
            </a:extLst>
          </p:cNvPr>
          <p:cNvSpPr txBox="1"/>
          <p:nvPr/>
        </p:nvSpPr>
        <p:spPr>
          <a:xfrm>
            <a:off x="5658241" y="4056723"/>
            <a:ext cx="2705947" cy="693300"/>
          </a:xfrm>
          <a:prstGeom prst="rect">
            <a:avLst/>
          </a:prstGeom>
          <a:noFill/>
          <a:ln>
            <a:noFill/>
          </a:ln>
        </p:spPr>
        <p:txBody>
          <a:bodyPr spcFirstLastPara="1" wrap="square" lIns="91425" tIns="91425" rIns="91425" bIns="91425" anchor="t" anchorCtr="0">
            <a:noAutofit/>
          </a:bodyPr>
          <a:lstStyle/>
          <a:p>
            <a:pPr algn="r">
              <a:buSzPts val="1100"/>
            </a:pPr>
            <a:r>
              <a:rPr lang="en-GB" sz="1600" dirty="0">
                <a:latin typeface="Calibri" panose="020F0502020204030204" pitchFamily="34" charset="0"/>
                <a:cs typeface="Calibri" panose="020F0502020204030204" pitchFamily="34" charset="0"/>
                <a:sym typeface="Montserrat Medium"/>
              </a:rPr>
              <a:t>Gears and forces – </a:t>
            </a:r>
          </a:p>
          <a:p>
            <a:pPr algn="r">
              <a:buSzPts val="1100"/>
            </a:pPr>
            <a:r>
              <a:rPr lang="en-GB" sz="1600" dirty="0">
                <a:latin typeface="Calibri" panose="020F0502020204030204" pitchFamily="34" charset="0"/>
                <a:cs typeface="Calibri" panose="020F0502020204030204" pitchFamily="34" charset="0"/>
                <a:sym typeface="Montserrat Medium"/>
              </a:rPr>
              <a:t>build and code for </a:t>
            </a:r>
          </a:p>
          <a:p>
            <a:pPr algn="r">
              <a:buSzPts val="1100"/>
            </a:pPr>
            <a:r>
              <a:rPr lang="en-GB" sz="1600" dirty="0">
                <a:latin typeface="Calibri" panose="020F0502020204030204" pitchFamily="34" charset="0"/>
                <a:cs typeface="Calibri" panose="020F0502020204030204" pitchFamily="34" charset="0"/>
                <a:sym typeface="Montserrat Medium"/>
              </a:rPr>
              <a:t>speed or power! </a:t>
            </a:r>
          </a:p>
        </p:txBody>
      </p:sp>
      <p:pic>
        <p:nvPicPr>
          <p:cNvPr id="3" name="Picture 2" descr="A red rectangle with text&#10;&#10;AI-generated content may be incorrect.">
            <a:extLst>
              <a:ext uri="{FF2B5EF4-FFF2-40B4-BE49-F238E27FC236}">
                <a16:creationId xmlns:a16="http://schemas.microsoft.com/office/drawing/2014/main" id="{039C3862-6C42-A480-9C84-1FDC85727118}"/>
              </a:ext>
            </a:extLst>
          </p:cNvPr>
          <p:cNvPicPr>
            <a:picLocks noChangeAspect="1"/>
          </p:cNvPicPr>
          <p:nvPr/>
        </p:nvPicPr>
        <p:blipFill>
          <a:blip r:embed="rId8">
            <a:alphaModFix/>
          </a:blip>
          <a:stretch>
            <a:fillRect/>
          </a:stretch>
        </p:blipFill>
        <p:spPr>
          <a:xfrm>
            <a:off x="254477" y="2070475"/>
            <a:ext cx="1361515" cy="1361515"/>
          </a:xfrm>
          <a:prstGeom prst="rect">
            <a:avLst/>
          </a:prstGeom>
        </p:spPr>
      </p:pic>
      <p:pic>
        <p:nvPicPr>
          <p:cNvPr id="4" name="Picture 3" descr="A red rectangle with text&#10;&#10;AI-generated content may be incorrect.">
            <a:extLst>
              <a:ext uri="{FF2B5EF4-FFF2-40B4-BE49-F238E27FC236}">
                <a16:creationId xmlns:a16="http://schemas.microsoft.com/office/drawing/2014/main" id="{BC80061B-CE1C-6130-4C70-71DBC81E4835}"/>
              </a:ext>
            </a:extLst>
          </p:cNvPr>
          <p:cNvPicPr>
            <a:picLocks noChangeAspect="1"/>
          </p:cNvPicPr>
          <p:nvPr/>
        </p:nvPicPr>
        <p:blipFill>
          <a:blip r:embed="rId8">
            <a:alphaModFix/>
          </a:blip>
          <a:stretch>
            <a:fillRect/>
          </a:stretch>
        </p:blipFill>
        <p:spPr>
          <a:xfrm>
            <a:off x="1997072" y="2055163"/>
            <a:ext cx="1361515" cy="1361515"/>
          </a:xfrm>
          <a:prstGeom prst="rect">
            <a:avLst/>
          </a:prstGeom>
        </p:spPr>
      </p:pic>
      <p:pic>
        <p:nvPicPr>
          <p:cNvPr id="5" name="Picture 4" descr="A red rectangle with text&#10;&#10;AI-generated content may be incorrect.">
            <a:extLst>
              <a:ext uri="{FF2B5EF4-FFF2-40B4-BE49-F238E27FC236}">
                <a16:creationId xmlns:a16="http://schemas.microsoft.com/office/drawing/2014/main" id="{68CF8AD3-2D26-E8F1-1DAD-A8EF5F31BC4D}"/>
              </a:ext>
            </a:extLst>
          </p:cNvPr>
          <p:cNvPicPr>
            <a:picLocks noChangeAspect="1"/>
          </p:cNvPicPr>
          <p:nvPr/>
        </p:nvPicPr>
        <p:blipFill>
          <a:blip r:embed="rId8">
            <a:alphaModFix/>
          </a:blip>
          <a:stretch>
            <a:fillRect/>
          </a:stretch>
        </p:blipFill>
        <p:spPr>
          <a:xfrm>
            <a:off x="5817849" y="2055163"/>
            <a:ext cx="1361515" cy="1361515"/>
          </a:xfrm>
          <a:prstGeom prst="rect">
            <a:avLst/>
          </a:prstGeom>
        </p:spPr>
      </p:pic>
      <p:pic>
        <p:nvPicPr>
          <p:cNvPr id="6" name="Picture 5" descr="A red rectangle with text&#10;&#10;AI-generated content may be incorrect.">
            <a:extLst>
              <a:ext uri="{FF2B5EF4-FFF2-40B4-BE49-F238E27FC236}">
                <a16:creationId xmlns:a16="http://schemas.microsoft.com/office/drawing/2014/main" id="{E33A3680-6AB3-6B57-2716-CAFABD278AEF}"/>
              </a:ext>
            </a:extLst>
          </p:cNvPr>
          <p:cNvPicPr>
            <a:picLocks noChangeAspect="1"/>
          </p:cNvPicPr>
          <p:nvPr/>
        </p:nvPicPr>
        <p:blipFill>
          <a:blip r:embed="rId8">
            <a:alphaModFix/>
          </a:blip>
          <a:stretch>
            <a:fillRect/>
          </a:stretch>
        </p:blipFill>
        <p:spPr>
          <a:xfrm>
            <a:off x="7547226" y="2103696"/>
            <a:ext cx="1361515" cy="1361515"/>
          </a:xfrm>
          <a:prstGeom prst="rect">
            <a:avLst/>
          </a:prstGeom>
        </p:spPr>
      </p:pic>
    </p:spTree>
    <p:extLst>
      <p:ext uri="{BB962C8B-B14F-4D97-AF65-F5344CB8AC3E}">
        <p14:creationId xmlns:p14="http://schemas.microsoft.com/office/powerpoint/2010/main" val="22228965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4633B0-35F2-8625-2A89-884E0B3A5127}"/>
              </a:ext>
            </a:extLst>
          </p:cNvPr>
          <p:cNvSpPr txBox="1"/>
          <p:nvPr/>
        </p:nvSpPr>
        <p:spPr>
          <a:xfrm>
            <a:off x="375115" y="165173"/>
            <a:ext cx="6349537" cy="519373"/>
          </a:xfrm>
          <a:prstGeom prst="rect">
            <a:avLst/>
          </a:prstGeom>
          <a:noFill/>
        </p:spPr>
        <p:txBody>
          <a:bodyPr wrap="square" rtlCol="0" anchor="b">
            <a:spAutoFit/>
          </a:bodyPr>
          <a:lstStyle/>
          <a:p>
            <a:r>
              <a:rPr lang="en-US" sz="2775" b="1" spc="-109" dirty="0">
                <a:solidFill>
                  <a:srgbClr val="F1450D"/>
                </a:solidFill>
                <a:latin typeface="Montserrat" pitchFamily="2" charset="77"/>
                <a:cs typeface="Calibri" panose="020F0502020204030204" pitchFamily="34" charset="0"/>
              </a:rPr>
              <a:t>CODING SUCCESS: </a:t>
            </a:r>
            <a:r>
              <a:rPr lang="en-US" sz="2775" b="1" spc="-109" dirty="0">
                <a:solidFill>
                  <a:srgbClr val="62B9CB"/>
                </a:solidFill>
                <a:latin typeface="Montserrat" pitchFamily="2" charset="77"/>
                <a:cs typeface="Calibri" panose="020F0502020204030204" pitchFamily="34" charset="0"/>
              </a:rPr>
              <a:t>CLUB</a:t>
            </a:r>
            <a:endParaRPr lang="en-US" sz="1800" b="1" spc="-109" dirty="0">
              <a:solidFill>
                <a:srgbClr val="62B9CB"/>
              </a:solidFill>
              <a:latin typeface="Montserrat" pitchFamily="2" charset="77"/>
              <a:cs typeface="Calibri" panose="020F0502020204030204" pitchFamily="34" charset="0"/>
            </a:endParaRPr>
          </a:p>
        </p:txBody>
      </p:sp>
      <p:sp>
        <p:nvSpPr>
          <p:cNvPr id="3" name="TextBox 2">
            <a:extLst>
              <a:ext uri="{FF2B5EF4-FFF2-40B4-BE49-F238E27FC236}">
                <a16:creationId xmlns:a16="http://schemas.microsoft.com/office/drawing/2014/main" id="{27386B37-20CB-62C1-A7CE-11D7AA67545B}"/>
              </a:ext>
            </a:extLst>
          </p:cNvPr>
          <p:cNvSpPr txBox="1"/>
          <p:nvPr/>
        </p:nvSpPr>
        <p:spPr>
          <a:xfrm>
            <a:off x="375115" y="1088281"/>
            <a:ext cx="8523560" cy="2739211"/>
          </a:xfrm>
          <a:prstGeom prst="rect">
            <a:avLst/>
          </a:prstGeom>
          <a:noFill/>
        </p:spPr>
        <p:txBody>
          <a:bodyPr wrap="square" rtlCol="0">
            <a:spAutoFit/>
          </a:bodyPr>
          <a:lstStyle/>
          <a:p>
            <a:r>
              <a:rPr lang="en-US" sz="1800" b="1" spc="-45" dirty="0">
                <a:solidFill>
                  <a:srgbClr val="F2450D"/>
                </a:solidFill>
                <a:latin typeface="Calibri" panose="020F0502020204030204" pitchFamily="34" charset="0"/>
                <a:cs typeface="Calibri" panose="020F0502020204030204" pitchFamily="34" charset="0"/>
              </a:rPr>
              <a:t>THE CHALLENGE</a:t>
            </a:r>
          </a:p>
          <a:p>
            <a:r>
              <a:rPr lang="en-US" b="1" spc="-45" dirty="0">
                <a:latin typeface="Calibri" panose="020F0502020204030204" pitchFamily="34" charset="0"/>
                <a:cs typeface="Calibri" panose="020F0502020204030204" pitchFamily="34" charset="0"/>
              </a:rPr>
              <a:t>Design, build, and code a SPIKE Prime robot for two gym events:</a:t>
            </a:r>
            <a:br>
              <a:rPr lang="en-US" b="1" spc="-45" dirty="0">
                <a:latin typeface="Calibri" panose="020F0502020204030204" pitchFamily="34" charset="0"/>
                <a:cs typeface="Calibri" panose="020F0502020204030204" pitchFamily="34" charset="0"/>
              </a:rPr>
            </a:br>
            <a:endParaRPr lang="en-US" b="1" spc="-45" dirty="0">
              <a:latin typeface="Calibri" panose="020F0502020204030204" pitchFamily="34" charset="0"/>
              <a:cs typeface="Calibri" panose="020F0502020204030204" pitchFamily="34" charset="0"/>
            </a:endParaRPr>
          </a:p>
          <a:p>
            <a:r>
              <a:rPr lang="en-US" b="1" spc="-45" dirty="0">
                <a:latin typeface="Calibri" panose="020F0502020204030204" pitchFamily="34" charset="0"/>
                <a:cs typeface="Calibri" panose="020F0502020204030204" pitchFamily="34" charset="0"/>
              </a:rPr>
              <a:t>Speed Sprint – 2 </a:t>
            </a:r>
            <a:r>
              <a:rPr lang="en-US" b="1" spc="-45" dirty="0" err="1">
                <a:latin typeface="Calibri" panose="020F0502020204030204" pitchFamily="34" charset="0"/>
                <a:cs typeface="Calibri" panose="020F0502020204030204" pitchFamily="34" charset="0"/>
              </a:rPr>
              <a:t>Metre</a:t>
            </a:r>
            <a:r>
              <a:rPr lang="en-US" b="1" spc="-45" dirty="0">
                <a:latin typeface="Calibri" panose="020F0502020204030204" pitchFamily="34" charset="0"/>
                <a:cs typeface="Calibri" panose="020F0502020204030204" pitchFamily="34" charset="0"/>
              </a:rPr>
              <a:t> Dash</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Race 2m in the shortest possible time.</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Flat track, smooth surface</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Sensors stop the robot at the finish</a:t>
            </a:r>
            <a:br>
              <a:rPr lang="en-US" spc="-45" dirty="0">
                <a:latin typeface="Calibri" panose="020F0502020204030204" pitchFamily="34" charset="0"/>
                <a:cs typeface="Calibri" panose="020F0502020204030204" pitchFamily="34" charset="0"/>
              </a:rPr>
            </a:br>
            <a:endParaRPr lang="en-US" spc="-45" dirty="0">
              <a:latin typeface="Calibri" panose="020F0502020204030204" pitchFamily="34" charset="0"/>
              <a:cs typeface="Calibri" panose="020F0502020204030204" pitchFamily="34" charset="0"/>
            </a:endParaRPr>
          </a:p>
          <a:p>
            <a:r>
              <a:rPr lang="en-US" b="1" spc="-45" dirty="0">
                <a:latin typeface="Calibri" panose="020F0502020204030204" pitchFamily="34" charset="0"/>
                <a:cs typeface="Calibri" panose="020F0502020204030204" pitchFamily="34" charset="0"/>
              </a:rPr>
              <a:t>Power Lift – Ramp Climb</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Pull a weighted trailer up an incline</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Must reach the top without stalling or rolling back</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What is the steepest incline you can climb?</a:t>
            </a:r>
          </a:p>
        </p:txBody>
      </p:sp>
      <p:sp>
        <p:nvSpPr>
          <p:cNvPr id="9" name="TextBox 8">
            <a:extLst>
              <a:ext uri="{FF2B5EF4-FFF2-40B4-BE49-F238E27FC236}">
                <a16:creationId xmlns:a16="http://schemas.microsoft.com/office/drawing/2014/main" id="{02E521C0-E738-F619-41CF-132895FE722B}"/>
              </a:ext>
            </a:extLst>
          </p:cNvPr>
          <p:cNvSpPr txBox="1"/>
          <p:nvPr/>
        </p:nvSpPr>
        <p:spPr>
          <a:xfrm>
            <a:off x="375113" y="4961517"/>
            <a:ext cx="8375187" cy="276999"/>
          </a:xfrm>
          <a:prstGeom prst="rect">
            <a:avLst/>
          </a:prstGeom>
          <a:noFill/>
        </p:spPr>
        <p:txBody>
          <a:bodyPr wrap="square">
            <a:spAutoFit/>
          </a:bodyPr>
          <a:lstStyle/>
          <a:p>
            <a:endParaRPr lang="en-GB" sz="1200" dirty="0">
              <a:solidFill>
                <a:srgbClr val="211D1E"/>
              </a:solidFill>
            </a:endParaRPr>
          </a:p>
        </p:txBody>
      </p:sp>
      <p:pic>
        <p:nvPicPr>
          <p:cNvPr id="12" name="Picture 11" descr="Text&#10;&#10;Description automatically generated with medium confidence">
            <a:extLst>
              <a:ext uri="{FF2B5EF4-FFF2-40B4-BE49-F238E27FC236}">
                <a16:creationId xmlns:a16="http://schemas.microsoft.com/office/drawing/2014/main" id="{5264B51B-D511-A1D9-F906-6826F333541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6552850" y="104130"/>
            <a:ext cx="2517629" cy="638950"/>
          </a:xfrm>
          <a:prstGeom prst="rect">
            <a:avLst/>
          </a:prstGeom>
          <a:ln>
            <a:noFill/>
          </a:ln>
          <a:extLst>
            <a:ext uri="{53640926-AAD7-44D8-BBD7-CCE9431645EC}">
              <a14:shadowObscured xmlns:a14="http://schemas.microsoft.com/office/drawing/2010/main"/>
            </a:ext>
          </a:extLst>
        </p:spPr>
      </p:pic>
      <p:sp>
        <p:nvSpPr>
          <p:cNvPr id="16" name="TextBox 15">
            <a:extLst>
              <a:ext uri="{FF2B5EF4-FFF2-40B4-BE49-F238E27FC236}">
                <a16:creationId xmlns:a16="http://schemas.microsoft.com/office/drawing/2014/main" id="{38D5B9AF-3B93-2685-A682-A940452BA1E1}"/>
              </a:ext>
            </a:extLst>
          </p:cNvPr>
          <p:cNvSpPr txBox="1"/>
          <p:nvPr/>
        </p:nvSpPr>
        <p:spPr>
          <a:xfrm>
            <a:off x="375114" y="3796111"/>
            <a:ext cx="8523560" cy="1015663"/>
          </a:xfrm>
          <a:prstGeom prst="rect">
            <a:avLst/>
          </a:prstGeom>
          <a:noFill/>
        </p:spPr>
        <p:txBody>
          <a:bodyPr wrap="square" rtlCol="0">
            <a:spAutoFit/>
          </a:bodyPr>
          <a:lstStyle/>
          <a:p>
            <a:r>
              <a:rPr lang="en-US" sz="1800" b="1" spc="-45" dirty="0">
                <a:solidFill>
                  <a:srgbClr val="F2450D"/>
                </a:solidFill>
                <a:latin typeface="Calibri" panose="020F0502020204030204" pitchFamily="34" charset="0"/>
                <a:cs typeface="Calibri" panose="020F0502020204030204" pitchFamily="34" charset="0"/>
              </a:rPr>
              <a:t>EXTENSION ACTIVIES</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Use distance sensor to stop automatically at finish.</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Centre Button Light </a:t>
            </a:r>
            <a:r>
              <a:rPr lang="en-US" spc="-45" dirty="0" err="1">
                <a:latin typeface="Calibri" panose="020F0502020204030204" pitchFamily="34" charset="0"/>
                <a:cs typeface="Calibri" panose="020F0502020204030204" pitchFamily="34" charset="0"/>
              </a:rPr>
              <a:t>colour</a:t>
            </a:r>
            <a:r>
              <a:rPr lang="en-US" spc="-45" dirty="0">
                <a:latin typeface="Calibri" panose="020F0502020204030204" pitchFamily="34" charset="0"/>
                <a:cs typeface="Calibri" panose="020F0502020204030204" pitchFamily="34" charset="0"/>
              </a:rPr>
              <a:t> change for “turbo mode” (speed) and “power mode” (strength).</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Record times and successes in a results table.</a:t>
            </a:r>
          </a:p>
        </p:txBody>
      </p:sp>
      <p:sp>
        <p:nvSpPr>
          <p:cNvPr id="19" name="TextBox 18">
            <a:extLst>
              <a:ext uri="{FF2B5EF4-FFF2-40B4-BE49-F238E27FC236}">
                <a16:creationId xmlns:a16="http://schemas.microsoft.com/office/drawing/2014/main" id="{7657DED9-BDF7-2A7C-A9DF-53DD67CC5B2C}"/>
              </a:ext>
            </a:extLst>
          </p:cNvPr>
          <p:cNvSpPr txBox="1"/>
          <p:nvPr/>
        </p:nvSpPr>
        <p:spPr>
          <a:xfrm>
            <a:off x="375115" y="530763"/>
            <a:ext cx="6349537" cy="369332"/>
          </a:xfrm>
          <a:prstGeom prst="rect">
            <a:avLst/>
          </a:prstGeom>
          <a:noFill/>
        </p:spPr>
        <p:txBody>
          <a:bodyPr wrap="square" rtlCol="0" anchor="b">
            <a:spAutoFit/>
          </a:bodyPr>
          <a:lstStyle/>
          <a:p>
            <a:r>
              <a:rPr lang="en-US" sz="1800" b="1" spc="-109" dirty="0">
                <a:solidFill>
                  <a:srgbClr val="002060"/>
                </a:solidFill>
                <a:latin typeface="Calibri" panose="020F0502020204030204" pitchFamily="34" charset="0"/>
                <a:cs typeface="Calibri" panose="020F0502020204030204" pitchFamily="34" charset="0"/>
              </a:rPr>
              <a:t>Activity 3: Robot Gym – Fastest &amp; Strongest Challenge</a:t>
            </a:r>
          </a:p>
        </p:txBody>
      </p:sp>
      <p:pic>
        <p:nvPicPr>
          <p:cNvPr id="5" name="Picture 4" descr="A logo for a gym&#10;&#10;AI-generated content may be incorrect.">
            <a:extLst>
              <a:ext uri="{FF2B5EF4-FFF2-40B4-BE49-F238E27FC236}">
                <a16:creationId xmlns:a16="http://schemas.microsoft.com/office/drawing/2014/main" id="{25D81A26-F2AA-9F43-13F6-7C1C004A839D}"/>
              </a:ext>
            </a:extLst>
          </p:cNvPr>
          <p:cNvPicPr>
            <a:picLocks noChangeAspect="1"/>
          </p:cNvPicPr>
          <p:nvPr/>
        </p:nvPicPr>
        <p:blipFill>
          <a:blip r:embed="rId4">
            <a:clrChange>
              <a:clrFrom>
                <a:srgbClr val="FFFFFF"/>
              </a:clrFrom>
              <a:clrTo>
                <a:srgbClr val="FFFFFF">
                  <a:alpha val="0"/>
                </a:srgbClr>
              </a:clrTo>
            </a:clrChange>
          </a:blip>
          <a:srcRect l="27468" t="20417" r="26175" b="50000"/>
          <a:stretch>
            <a:fillRect/>
          </a:stretch>
        </p:blipFill>
        <p:spPr>
          <a:xfrm rot="19134872">
            <a:off x="4933393" y="1147923"/>
            <a:ext cx="4174982" cy="2664335"/>
          </a:xfrm>
          <a:prstGeom prst="rect">
            <a:avLst/>
          </a:prstGeom>
        </p:spPr>
      </p:pic>
    </p:spTree>
    <p:extLst>
      <p:ext uri="{BB962C8B-B14F-4D97-AF65-F5344CB8AC3E}">
        <p14:creationId xmlns:p14="http://schemas.microsoft.com/office/powerpoint/2010/main" val="1224746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60E90-50B9-7DD5-9426-F91AA487C471}"/>
            </a:ext>
          </a:extLst>
        </p:cNvPr>
        <p:cNvGrpSpPr/>
        <p:nvPr/>
      </p:nvGrpSpPr>
      <p:grpSpPr>
        <a:xfrm>
          <a:off x="0" y="0"/>
          <a:ext cx="0" cy="0"/>
          <a:chOff x="0" y="0"/>
          <a:chExt cx="0" cy="0"/>
        </a:xfrm>
      </p:grpSpPr>
      <p:sp>
        <p:nvSpPr>
          <p:cNvPr id="4" name="Google Shape;191;p19">
            <a:extLst>
              <a:ext uri="{FF2B5EF4-FFF2-40B4-BE49-F238E27FC236}">
                <a16:creationId xmlns:a16="http://schemas.microsoft.com/office/drawing/2014/main" id="{7EDBBBF2-D717-33DD-E911-8CC79D8BBE5B}"/>
              </a:ext>
            </a:extLst>
          </p:cNvPr>
          <p:cNvSpPr txBox="1">
            <a:spLocks/>
          </p:cNvSpPr>
          <p:nvPr/>
        </p:nvSpPr>
        <p:spPr>
          <a:xfrm>
            <a:off x="452550" y="596398"/>
            <a:ext cx="8238900" cy="561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1100"/>
            </a:pPr>
            <a:r>
              <a:rPr lang="en-GB" sz="4000" dirty="0">
                <a:solidFill>
                  <a:srgbClr val="F3C050"/>
                </a:solidFill>
                <a:latin typeface="Montserrat ExtraBold" pitchFamily="2" charset="77"/>
              </a:rPr>
              <a:t>MISSION 4: AIM</a:t>
            </a:r>
          </a:p>
        </p:txBody>
      </p:sp>
      <p:sp>
        <p:nvSpPr>
          <p:cNvPr id="23" name="Google Shape;859;p39">
            <a:extLst>
              <a:ext uri="{FF2B5EF4-FFF2-40B4-BE49-F238E27FC236}">
                <a16:creationId xmlns:a16="http://schemas.microsoft.com/office/drawing/2014/main" id="{B1E5C3AA-1A44-D144-1542-FCE1010A740A}"/>
              </a:ext>
            </a:extLst>
          </p:cNvPr>
          <p:cNvSpPr/>
          <p:nvPr/>
        </p:nvSpPr>
        <p:spPr>
          <a:xfrm>
            <a:off x="3360266" y="3282469"/>
            <a:ext cx="2487000" cy="1616790"/>
          </a:xfrm>
          <a:prstGeom prst="rect">
            <a:avLst/>
          </a:pr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r>
              <a:rPr lang="en-GB" sz="2000" dirty="0">
                <a:solidFill>
                  <a:schemeClr val="bg1"/>
                </a:solidFill>
                <a:latin typeface="Calibri" panose="020F0502020204030204" pitchFamily="34" charset="0"/>
                <a:cs typeface="Calibri" panose="020F0502020204030204" pitchFamily="34" charset="0"/>
              </a:rPr>
              <a:t>Understand how different gearing affects speed and strength</a:t>
            </a: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24" name="Google Shape;860;p39">
            <a:extLst>
              <a:ext uri="{FF2B5EF4-FFF2-40B4-BE49-F238E27FC236}">
                <a16:creationId xmlns:a16="http://schemas.microsoft.com/office/drawing/2014/main" id="{34F4168C-BB3E-9747-2053-CCCB23527F52}"/>
              </a:ext>
            </a:extLst>
          </p:cNvPr>
          <p:cNvSpPr/>
          <p:nvPr/>
        </p:nvSpPr>
        <p:spPr>
          <a:xfrm>
            <a:off x="5970897" y="3282469"/>
            <a:ext cx="2487000" cy="1616790"/>
          </a:xfrm>
          <a:prstGeom prst="rect">
            <a:avLst/>
          </a:pr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lvl="0" algn="ctr"/>
            <a:r>
              <a:rPr lang="en-GB" sz="2000" dirty="0">
                <a:solidFill>
                  <a:schemeClr val="bg1"/>
                </a:solidFill>
                <a:latin typeface="Calibri" panose="020F0502020204030204" pitchFamily="34" charset="0"/>
                <a:cs typeface="Calibri" panose="020F0502020204030204" pitchFamily="34" charset="0"/>
              </a:rPr>
              <a:t>Test how different gear combinations perform in different real-world challenges </a:t>
            </a: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26" name="Google Shape;861;p39">
            <a:extLst>
              <a:ext uri="{FF2B5EF4-FFF2-40B4-BE49-F238E27FC236}">
                <a16:creationId xmlns:a16="http://schemas.microsoft.com/office/drawing/2014/main" id="{F14887F2-6AC0-2B0D-D1C3-BFCDA2CA2681}"/>
              </a:ext>
            </a:extLst>
          </p:cNvPr>
          <p:cNvSpPr/>
          <p:nvPr/>
        </p:nvSpPr>
        <p:spPr>
          <a:xfrm>
            <a:off x="720000" y="3282469"/>
            <a:ext cx="2487000" cy="1616790"/>
          </a:xfrm>
          <a:prstGeom prst="rect">
            <a:avLst/>
          </a:prstGeom>
          <a:solidFill>
            <a:srgbClr val="34AFB7"/>
          </a:solidFill>
          <a:ln>
            <a:noFill/>
          </a:ln>
        </p:spPr>
        <p:txBody>
          <a:bodyPr spcFirstLastPara="1" wrap="square" lIns="91425" tIns="91425" rIns="91425" bIns="91425" anchor="ctr" anchorCtr="0">
            <a:noAutofit/>
          </a:bodyPr>
          <a:lstStyle/>
          <a:p>
            <a:pPr algn="ctr"/>
            <a:endParaRPr lang="en-GB" sz="2000" dirty="0">
              <a:solidFill>
                <a:schemeClr val="bg1"/>
              </a:solidFill>
              <a:latin typeface="Calibri" panose="020F0502020204030204" pitchFamily="34" charset="0"/>
              <a:cs typeface="Calibri" panose="020F0502020204030204" pitchFamily="34" charset="0"/>
            </a:endParaRPr>
          </a:p>
          <a:p>
            <a:pPr algn="ctr"/>
            <a:endParaRPr lang="en-GB" sz="2000" dirty="0">
              <a:solidFill>
                <a:schemeClr val="bg1"/>
              </a:solidFill>
              <a:latin typeface="Calibri" panose="020F0502020204030204" pitchFamily="34" charset="0"/>
              <a:cs typeface="Calibri" panose="020F0502020204030204" pitchFamily="34" charset="0"/>
            </a:endParaRPr>
          </a:p>
          <a:p>
            <a:pPr algn="ctr"/>
            <a:endParaRPr lang="en-GB" sz="2000" dirty="0">
              <a:solidFill>
                <a:schemeClr val="bg1"/>
              </a:solidFill>
              <a:latin typeface="Calibri" panose="020F0502020204030204" pitchFamily="34" charset="0"/>
              <a:cs typeface="Calibri" panose="020F0502020204030204" pitchFamily="34" charset="0"/>
            </a:endParaRPr>
          </a:p>
          <a:p>
            <a:pPr algn="ctr"/>
            <a:r>
              <a:rPr lang="en-GB" sz="2000" dirty="0">
                <a:solidFill>
                  <a:schemeClr val="bg1"/>
                </a:solidFill>
                <a:latin typeface="Calibri" panose="020F0502020204030204" pitchFamily="34" charset="0"/>
                <a:cs typeface="Calibri" panose="020F0502020204030204" pitchFamily="34" charset="0"/>
              </a:rPr>
              <a:t>Understand what gearing up and gearing down means</a:t>
            </a:r>
          </a:p>
          <a:p>
            <a:pPr marL="0" lvl="0" indent="0" algn="ctr"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grpSp>
        <p:nvGrpSpPr>
          <p:cNvPr id="27" name="Group 26">
            <a:extLst>
              <a:ext uri="{FF2B5EF4-FFF2-40B4-BE49-F238E27FC236}">
                <a16:creationId xmlns:a16="http://schemas.microsoft.com/office/drawing/2014/main" id="{B3543C6A-4049-ED81-F4A0-62CA5CEBB080}"/>
              </a:ext>
            </a:extLst>
          </p:cNvPr>
          <p:cNvGrpSpPr/>
          <p:nvPr/>
        </p:nvGrpSpPr>
        <p:grpSpPr>
          <a:xfrm>
            <a:off x="1574377" y="2469364"/>
            <a:ext cx="900811" cy="900811"/>
            <a:chOff x="2907656" y="-1048043"/>
            <a:chExt cx="900811" cy="900811"/>
          </a:xfrm>
        </p:grpSpPr>
        <p:sp>
          <p:nvSpPr>
            <p:cNvPr id="28" name="Oval 27">
              <a:extLst>
                <a:ext uri="{FF2B5EF4-FFF2-40B4-BE49-F238E27FC236}">
                  <a16:creationId xmlns:a16="http://schemas.microsoft.com/office/drawing/2014/main" id="{C3EDF736-5CB2-EE94-D4E7-B577AD228D71}"/>
                </a:ext>
              </a:extLst>
            </p:cNvPr>
            <p:cNvSpPr/>
            <p:nvPr/>
          </p:nvSpPr>
          <p:spPr>
            <a:xfrm>
              <a:off x="2938354" y="-1019513"/>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29" name="Picture 28">
              <a:extLst>
                <a:ext uri="{FF2B5EF4-FFF2-40B4-BE49-F238E27FC236}">
                  <a16:creationId xmlns:a16="http://schemas.microsoft.com/office/drawing/2014/main" id="{173C3ADC-848E-8E8D-9F06-85D615E2DF62}"/>
                </a:ext>
              </a:extLst>
            </p:cNvPr>
            <p:cNvPicPr>
              <a:picLocks noChangeAspect="1"/>
            </p:cNvPicPr>
            <p:nvPr/>
          </p:nvPicPr>
          <p:blipFill>
            <a:blip r:embed="rId3"/>
            <a:stretch>
              <a:fillRect/>
            </a:stretch>
          </p:blipFill>
          <p:spPr>
            <a:xfrm>
              <a:off x="2907656" y="-1048043"/>
              <a:ext cx="900811" cy="900811"/>
            </a:xfrm>
            <a:prstGeom prst="rect">
              <a:avLst/>
            </a:prstGeom>
          </p:spPr>
        </p:pic>
      </p:grpSp>
      <p:grpSp>
        <p:nvGrpSpPr>
          <p:cNvPr id="30" name="Group 29">
            <a:extLst>
              <a:ext uri="{FF2B5EF4-FFF2-40B4-BE49-F238E27FC236}">
                <a16:creationId xmlns:a16="http://schemas.microsoft.com/office/drawing/2014/main" id="{E20535E8-4E06-DE81-2920-DE8BB11B18A1}"/>
              </a:ext>
            </a:extLst>
          </p:cNvPr>
          <p:cNvGrpSpPr/>
          <p:nvPr/>
        </p:nvGrpSpPr>
        <p:grpSpPr>
          <a:xfrm>
            <a:off x="4144532" y="2475294"/>
            <a:ext cx="900811" cy="900811"/>
            <a:chOff x="4865522" y="-2361808"/>
            <a:chExt cx="900811" cy="900811"/>
          </a:xfrm>
        </p:grpSpPr>
        <p:sp>
          <p:nvSpPr>
            <p:cNvPr id="31" name="Oval 30">
              <a:extLst>
                <a:ext uri="{FF2B5EF4-FFF2-40B4-BE49-F238E27FC236}">
                  <a16:creationId xmlns:a16="http://schemas.microsoft.com/office/drawing/2014/main" id="{55AB9719-2F15-D7B7-1C6A-43B04B07D459}"/>
                </a:ext>
              </a:extLst>
            </p:cNvPr>
            <p:cNvSpPr/>
            <p:nvPr/>
          </p:nvSpPr>
          <p:spPr>
            <a:xfrm>
              <a:off x="4894599" y="-232909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3" name="Picture 32">
              <a:extLst>
                <a:ext uri="{FF2B5EF4-FFF2-40B4-BE49-F238E27FC236}">
                  <a16:creationId xmlns:a16="http://schemas.microsoft.com/office/drawing/2014/main" id="{58D08AD9-99CA-6447-F31D-8F58373FB966}"/>
                </a:ext>
              </a:extLst>
            </p:cNvPr>
            <p:cNvPicPr>
              <a:picLocks noChangeAspect="1"/>
            </p:cNvPicPr>
            <p:nvPr/>
          </p:nvPicPr>
          <p:blipFill>
            <a:blip r:embed="rId4"/>
            <a:stretch>
              <a:fillRect/>
            </a:stretch>
          </p:blipFill>
          <p:spPr>
            <a:xfrm>
              <a:off x="4865522" y="-2361808"/>
              <a:ext cx="900811" cy="900811"/>
            </a:xfrm>
            <a:prstGeom prst="rect">
              <a:avLst/>
            </a:prstGeom>
          </p:spPr>
        </p:pic>
      </p:grpSp>
      <p:grpSp>
        <p:nvGrpSpPr>
          <p:cNvPr id="35" name="Group 34">
            <a:extLst>
              <a:ext uri="{FF2B5EF4-FFF2-40B4-BE49-F238E27FC236}">
                <a16:creationId xmlns:a16="http://schemas.microsoft.com/office/drawing/2014/main" id="{A775890B-2189-D3F3-9999-BE63919CF648}"/>
              </a:ext>
            </a:extLst>
          </p:cNvPr>
          <p:cNvGrpSpPr/>
          <p:nvPr/>
        </p:nvGrpSpPr>
        <p:grpSpPr>
          <a:xfrm>
            <a:off x="6777869" y="2475294"/>
            <a:ext cx="900811" cy="900811"/>
            <a:chOff x="1437997" y="-1469918"/>
            <a:chExt cx="900811" cy="900811"/>
          </a:xfrm>
        </p:grpSpPr>
        <p:sp>
          <p:nvSpPr>
            <p:cNvPr id="36" name="Oval 35">
              <a:extLst>
                <a:ext uri="{FF2B5EF4-FFF2-40B4-BE49-F238E27FC236}">
                  <a16:creationId xmlns:a16="http://schemas.microsoft.com/office/drawing/2014/main" id="{77418853-F594-195F-ADCC-FE2B3318C8FF}"/>
                </a:ext>
              </a:extLst>
            </p:cNvPr>
            <p:cNvSpPr/>
            <p:nvPr/>
          </p:nvSpPr>
          <p:spPr>
            <a:xfrm>
              <a:off x="1470713" y="-143720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7" name="Picture 36">
              <a:extLst>
                <a:ext uri="{FF2B5EF4-FFF2-40B4-BE49-F238E27FC236}">
                  <a16:creationId xmlns:a16="http://schemas.microsoft.com/office/drawing/2014/main" id="{ABC59E05-0CBE-7686-C929-983303C45AB4}"/>
                </a:ext>
              </a:extLst>
            </p:cNvPr>
            <p:cNvPicPr>
              <a:picLocks noChangeAspect="1"/>
            </p:cNvPicPr>
            <p:nvPr/>
          </p:nvPicPr>
          <p:blipFill>
            <a:blip r:embed="rId5"/>
            <a:stretch>
              <a:fillRect/>
            </a:stretch>
          </p:blipFill>
          <p:spPr>
            <a:xfrm>
              <a:off x="1437997" y="-1469918"/>
              <a:ext cx="900811" cy="900811"/>
            </a:xfrm>
            <a:prstGeom prst="rect">
              <a:avLst/>
            </a:prstGeom>
          </p:spPr>
        </p:pic>
      </p:grpSp>
      <p:sp>
        <p:nvSpPr>
          <p:cNvPr id="40" name="TextBox 39">
            <a:extLst>
              <a:ext uri="{FF2B5EF4-FFF2-40B4-BE49-F238E27FC236}">
                <a16:creationId xmlns:a16="http://schemas.microsoft.com/office/drawing/2014/main" id="{96558E37-9E3A-EB02-EA2F-27679BBE9F88}"/>
              </a:ext>
            </a:extLst>
          </p:cNvPr>
          <p:cNvSpPr txBox="1"/>
          <p:nvPr/>
        </p:nvSpPr>
        <p:spPr>
          <a:xfrm>
            <a:off x="720000" y="1438719"/>
            <a:ext cx="7737897" cy="1292662"/>
          </a:xfrm>
          <a:prstGeom prst="rect">
            <a:avLst/>
          </a:prstGeom>
          <a:noFill/>
        </p:spPr>
        <p:txBody>
          <a:bodyPr wrap="square" rtlCol="0">
            <a:spAutoFit/>
          </a:bodyPr>
          <a:lstStyle/>
          <a:p>
            <a:r>
              <a:rPr lang="en-US" sz="2600" dirty="0">
                <a:latin typeface="Calibri" panose="020F0502020204030204" pitchFamily="34" charset="0"/>
                <a:cs typeface="Calibri" panose="020F0502020204030204" pitchFamily="34" charset="0"/>
              </a:rPr>
              <a:t>Explore how combining gears in different combinations can affect speed and strength</a:t>
            </a:r>
          </a:p>
          <a:p>
            <a:endParaRPr lang="en-US"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07846688-8C91-36AE-6938-FCB062F55AB1}"/>
              </a:ext>
            </a:extLst>
          </p:cNvPr>
          <p:cNvPicPr>
            <a:picLocks/>
          </p:cNvPicPr>
          <p:nvPr/>
        </p:nvPicPr>
        <p:blipFill>
          <a:blip r:embed="rId6"/>
          <a:stretch>
            <a:fillRect/>
          </a:stretch>
        </p:blipFill>
        <p:spPr>
          <a:xfrm flipH="1">
            <a:off x="1348163" y="687068"/>
            <a:ext cx="1029997" cy="616385"/>
          </a:xfrm>
          <a:prstGeom prst="rect">
            <a:avLst/>
          </a:prstGeom>
        </p:spPr>
      </p:pic>
    </p:spTree>
    <p:extLst>
      <p:ext uri="{BB962C8B-B14F-4D97-AF65-F5344CB8AC3E}">
        <p14:creationId xmlns:p14="http://schemas.microsoft.com/office/powerpoint/2010/main" val="1357914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F41FA0-5E95-97BF-7792-B6F6D0CD0661}"/>
              </a:ext>
            </a:extLst>
          </p:cNvPr>
          <p:cNvSpPr txBox="1"/>
          <p:nvPr/>
        </p:nvSpPr>
        <p:spPr>
          <a:xfrm>
            <a:off x="532358" y="1961362"/>
            <a:ext cx="7834858" cy="2462213"/>
          </a:xfrm>
          <a:prstGeom prst="rect">
            <a:avLst/>
          </a:prstGeom>
          <a:noFill/>
        </p:spPr>
        <p:txBody>
          <a:bodyPr wrap="square">
            <a:spAutoFit/>
          </a:bodyPr>
          <a:lstStyle/>
          <a:p>
            <a:pPr algn="l">
              <a:buNone/>
            </a:pPr>
            <a:r>
              <a:rPr lang="en-GB" sz="2000" b="0" i="0" u="none" strike="noStrike" dirty="0">
                <a:solidFill>
                  <a:srgbClr val="000000"/>
                </a:solidFill>
                <a:effectLst/>
                <a:latin typeface="Calibri" panose="020F0502020204030204" pitchFamily="34" charset="0"/>
                <a:cs typeface="Calibri" panose="020F0502020204030204" pitchFamily="34" charset="0"/>
              </a:rPr>
              <a:t>Today we’re going to be engineers! We’re going to look at how machines use gears to either go really, really </a:t>
            </a:r>
            <a:r>
              <a:rPr lang="en-GB" sz="2000" b="1" i="0" u="none" strike="noStrike" dirty="0">
                <a:solidFill>
                  <a:srgbClr val="000000"/>
                </a:solidFill>
                <a:effectLst/>
                <a:latin typeface="Calibri" panose="020F0502020204030204" pitchFamily="34" charset="0"/>
                <a:cs typeface="Calibri" panose="020F0502020204030204" pitchFamily="34" charset="0"/>
              </a:rPr>
              <a:t>speedy</a:t>
            </a:r>
            <a:r>
              <a:rPr lang="en-GB" sz="2000" b="0" i="0" u="none" strike="noStrike" dirty="0">
                <a:solidFill>
                  <a:srgbClr val="000000"/>
                </a:solidFill>
                <a:effectLst/>
                <a:latin typeface="Calibri" panose="020F0502020204030204" pitchFamily="34" charset="0"/>
                <a:cs typeface="Calibri" panose="020F0502020204030204" pitchFamily="34" charset="0"/>
              </a:rPr>
              <a:t>… or to be super </a:t>
            </a:r>
            <a:r>
              <a:rPr lang="en-GB" sz="2000" b="1" i="0" u="none" strike="noStrike" dirty="0">
                <a:solidFill>
                  <a:srgbClr val="000000"/>
                </a:solidFill>
                <a:effectLst/>
                <a:latin typeface="Calibri" panose="020F0502020204030204" pitchFamily="34" charset="0"/>
                <a:cs typeface="Calibri" panose="020F0502020204030204" pitchFamily="34" charset="0"/>
              </a:rPr>
              <a:t>strong</a:t>
            </a:r>
            <a:r>
              <a:rPr lang="en-GB" sz="2000" b="0" i="0" u="none" strike="noStrike" dirty="0">
                <a:solidFill>
                  <a:srgbClr val="000000"/>
                </a:solidFill>
                <a:effectLst/>
                <a:latin typeface="Calibri" panose="020F0502020204030204" pitchFamily="34" charset="0"/>
                <a:cs typeface="Calibri" panose="020F0502020204030204" pitchFamily="34" charset="0"/>
              </a:rPr>
              <a:t>.</a:t>
            </a:r>
          </a:p>
          <a:p>
            <a:pPr algn="l">
              <a:buNone/>
            </a:pPr>
            <a:endParaRPr lang="en-GB" sz="2000" b="0" i="0" u="none" strike="noStrike" dirty="0">
              <a:solidFill>
                <a:srgbClr val="000000"/>
              </a:solidFill>
              <a:effectLst/>
              <a:latin typeface="Calibri" panose="020F0502020204030204" pitchFamily="34" charset="0"/>
              <a:cs typeface="Calibri" panose="020F0502020204030204" pitchFamily="34" charset="0"/>
            </a:endParaRPr>
          </a:p>
          <a:p>
            <a:pPr algn="l">
              <a:buNone/>
            </a:pPr>
            <a:r>
              <a:rPr lang="en-GB" sz="2000" b="0" i="0" u="none" strike="noStrike" dirty="0">
                <a:solidFill>
                  <a:srgbClr val="000000"/>
                </a:solidFill>
                <a:effectLst/>
                <a:latin typeface="Calibri" panose="020F0502020204030204" pitchFamily="34" charset="0"/>
                <a:cs typeface="Calibri" panose="020F0502020204030204" pitchFamily="34" charset="0"/>
              </a:rPr>
              <a:t>A </a:t>
            </a:r>
            <a:r>
              <a:rPr lang="en-GB" sz="2000" b="0" i="1" u="none" strike="noStrike" dirty="0">
                <a:solidFill>
                  <a:srgbClr val="000000"/>
                </a:solidFill>
                <a:effectLst/>
                <a:latin typeface="Calibri" panose="020F0502020204030204" pitchFamily="34" charset="0"/>
                <a:cs typeface="Calibri" panose="020F0502020204030204" pitchFamily="34" charset="0"/>
              </a:rPr>
              <a:t>gear</a:t>
            </a:r>
            <a:r>
              <a:rPr lang="en-GB" sz="2000" b="0" i="0" u="none" strike="noStrike" dirty="0">
                <a:solidFill>
                  <a:srgbClr val="000000"/>
                </a:solidFill>
                <a:effectLst/>
                <a:latin typeface="Calibri" panose="020F0502020204030204" pitchFamily="34" charset="0"/>
                <a:cs typeface="Calibri" panose="020F0502020204030204" pitchFamily="34" charset="0"/>
              </a:rPr>
              <a:t> is like a wheel with teeth. When two gears touch, one makes the other turn. But here’s the clever bit - if the gears are different sizes, they can change </a:t>
            </a:r>
            <a:r>
              <a:rPr lang="en-GB" sz="2000" b="1" i="0" u="none" strike="noStrike" dirty="0">
                <a:solidFill>
                  <a:srgbClr val="000000"/>
                </a:solidFill>
                <a:effectLst/>
                <a:latin typeface="Calibri" panose="020F0502020204030204" pitchFamily="34" charset="0"/>
                <a:cs typeface="Calibri" panose="020F0502020204030204" pitchFamily="34" charset="0"/>
              </a:rPr>
              <a:t>how fast</a:t>
            </a:r>
            <a:r>
              <a:rPr lang="en-GB" sz="2000" b="0" i="0" u="none" strike="noStrike" dirty="0">
                <a:solidFill>
                  <a:srgbClr val="000000"/>
                </a:solidFill>
                <a:effectLst/>
                <a:latin typeface="Calibri" panose="020F0502020204030204" pitchFamily="34" charset="0"/>
                <a:cs typeface="Calibri" panose="020F0502020204030204" pitchFamily="34" charset="0"/>
              </a:rPr>
              <a:t> </a:t>
            </a:r>
            <a:r>
              <a:rPr lang="en-GB" sz="2000" b="1" dirty="0">
                <a:latin typeface="Calibri" panose="020F0502020204030204" pitchFamily="34" charset="0"/>
                <a:cs typeface="Calibri" panose="020F0502020204030204" pitchFamily="34" charset="0"/>
              </a:rPr>
              <a:t>(speedy) </a:t>
            </a:r>
            <a:r>
              <a:rPr lang="en-GB" sz="2000" b="0" i="0" u="none" strike="noStrike" dirty="0">
                <a:solidFill>
                  <a:srgbClr val="000000"/>
                </a:solidFill>
                <a:effectLst/>
                <a:latin typeface="Calibri" panose="020F0502020204030204" pitchFamily="34" charset="0"/>
                <a:cs typeface="Calibri" panose="020F0502020204030204" pitchFamily="34" charset="0"/>
              </a:rPr>
              <a:t>something turns, or </a:t>
            </a:r>
            <a:r>
              <a:rPr lang="en-GB" sz="2000" b="1" i="0" u="none" strike="noStrike" dirty="0">
                <a:solidFill>
                  <a:srgbClr val="000000"/>
                </a:solidFill>
                <a:effectLst/>
                <a:latin typeface="Calibri" panose="020F0502020204030204" pitchFamily="34" charset="0"/>
                <a:cs typeface="Calibri" panose="020F0502020204030204" pitchFamily="34" charset="0"/>
              </a:rPr>
              <a:t>how strong</a:t>
            </a:r>
            <a:r>
              <a:rPr lang="en-GB" sz="2000" b="0" i="0" u="none" strike="noStrike" dirty="0">
                <a:solidFill>
                  <a:srgbClr val="000000"/>
                </a:solidFill>
                <a:effectLst/>
                <a:latin typeface="Calibri" panose="020F0502020204030204" pitchFamily="34" charset="0"/>
                <a:cs typeface="Calibri" panose="020F0502020204030204" pitchFamily="34" charset="0"/>
              </a:rPr>
              <a:t> </a:t>
            </a:r>
            <a:r>
              <a:rPr lang="en-GB" sz="2000" dirty="0">
                <a:latin typeface="Calibri" panose="020F0502020204030204" pitchFamily="34" charset="0"/>
                <a:cs typeface="Calibri" panose="020F0502020204030204" pitchFamily="34" charset="0"/>
              </a:rPr>
              <a:t>something</a:t>
            </a:r>
            <a:r>
              <a:rPr lang="en-GB" sz="2000" b="0" i="0" u="none" strike="noStrike" dirty="0">
                <a:solidFill>
                  <a:srgbClr val="000000"/>
                </a:solidFill>
                <a:effectLst/>
                <a:latin typeface="Calibri" panose="020F0502020204030204" pitchFamily="34" charset="0"/>
                <a:cs typeface="Calibri" panose="020F0502020204030204" pitchFamily="34" charset="0"/>
              </a:rPr>
              <a:t> turns. Let’s take a closer look…</a:t>
            </a:r>
          </a:p>
          <a:p>
            <a:pPr algn="l">
              <a:buNone/>
            </a:pPr>
            <a:endParaRPr lang="en-GB" b="0" i="0" u="none" strike="noStrike" dirty="0">
              <a:solidFill>
                <a:srgbClr val="000000"/>
              </a:solidFill>
              <a:effectLst/>
            </a:endParaRPr>
          </a:p>
        </p:txBody>
      </p:sp>
      <p:sp>
        <p:nvSpPr>
          <p:cNvPr id="4" name="TextBox 3">
            <a:extLst>
              <a:ext uri="{FF2B5EF4-FFF2-40B4-BE49-F238E27FC236}">
                <a16:creationId xmlns:a16="http://schemas.microsoft.com/office/drawing/2014/main" id="{2E347BCC-D995-02FE-9468-82429AE6C48C}"/>
              </a:ext>
            </a:extLst>
          </p:cNvPr>
          <p:cNvSpPr txBox="1"/>
          <p:nvPr/>
        </p:nvSpPr>
        <p:spPr>
          <a:xfrm>
            <a:off x="513036" y="814142"/>
            <a:ext cx="8117928" cy="923330"/>
          </a:xfrm>
          <a:prstGeom prst="rect">
            <a:avLst/>
          </a:prstGeom>
          <a:noFill/>
        </p:spPr>
        <p:txBody>
          <a:bodyPr wrap="none" rtlCol="0">
            <a:spAutoFit/>
          </a:bodyPr>
          <a:lstStyle/>
          <a:p>
            <a:r>
              <a:rPr lang="en-US" sz="5400" b="1" dirty="0">
                <a:solidFill>
                  <a:srgbClr val="05B050"/>
                </a:solidFill>
                <a:latin typeface="Montserrat ExtraBold" pitchFamily="2" charset="77"/>
              </a:rPr>
              <a:t>SPEEDY</a:t>
            </a:r>
            <a:r>
              <a:rPr lang="en-US" sz="5400" b="1" dirty="0">
                <a:solidFill>
                  <a:schemeClr val="tx1"/>
                </a:solidFill>
                <a:latin typeface="Montserrat ExtraBold" pitchFamily="2" charset="77"/>
              </a:rPr>
              <a:t> OR </a:t>
            </a:r>
            <a:r>
              <a:rPr lang="en-US" sz="5400" b="1" dirty="0">
                <a:solidFill>
                  <a:srgbClr val="FF0000"/>
                </a:solidFill>
                <a:latin typeface="Montserrat ExtraBold" pitchFamily="2" charset="77"/>
              </a:rPr>
              <a:t>STRONG</a:t>
            </a:r>
            <a:r>
              <a:rPr lang="en-US" sz="5400" b="1" dirty="0">
                <a:solidFill>
                  <a:schemeClr val="tx1"/>
                </a:solidFill>
                <a:latin typeface="Montserrat ExtraBold" pitchFamily="2" charset="77"/>
              </a:rPr>
              <a:t>?</a:t>
            </a:r>
          </a:p>
        </p:txBody>
      </p:sp>
      <p:sp>
        <p:nvSpPr>
          <p:cNvPr id="7" name="Google Shape;645;p35">
            <a:extLst>
              <a:ext uri="{FF2B5EF4-FFF2-40B4-BE49-F238E27FC236}">
                <a16:creationId xmlns:a16="http://schemas.microsoft.com/office/drawing/2014/main" id="{15001152-8BC5-4F2F-15A2-AFBAEB2B07D0}"/>
              </a:ext>
            </a:extLst>
          </p:cNvPr>
          <p:cNvSpPr txBox="1">
            <a:spLocks/>
          </p:cNvSpPr>
          <p:nvPr/>
        </p:nvSpPr>
        <p:spPr>
          <a:xfrm>
            <a:off x="532358" y="214316"/>
            <a:ext cx="8209791" cy="84137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3200" b="1" dirty="0">
                <a:solidFill>
                  <a:srgbClr val="F2612F"/>
                </a:solidFill>
                <a:latin typeface="Montserrat" pitchFamily="2" charset="77"/>
              </a:rPr>
              <a:t>EXPLORING GEARS…</a:t>
            </a:r>
          </a:p>
        </p:txBody>
      </p:sp>
    </p:spTree>
    <p:extLst>
      <p:ext uri="{BB962C8B-B14F-4D97-AF65-F5344CB8AC3E}">
        <p14:creationId xmlns:p14="http://schemas.microsoft.com/office/powerpoint/2010/main" val="46113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8FA48-5FFD-0CF5-295F-415180504388}"/>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AD079E3B-5A77-1A95-F971-1CBB298B2302}"/>
              </a:ext>
            </a:extLst>
          </p:cNvPr>
          <p:cNvSpPr txBox="1">
            <a:spLocks/>
          </p:cNvSpPr>
          <p:nvPr/>
        </p:nvSpPr>
        <p:spPr>
          <a:xfrm>
            <a:off x="1222589" y="198854"/>
            <a:ext cx="6698822"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A CLOSER LOOK: </a:t>
            </a:r>
            <a:r>
              <a:rPr lang="en-GB" sz="2780" dirty="0">
                <a:solidFill>
                  <a:schemeClr val="tx1"/>
                </a:solidFill>
                <a:latin typeface="Montserrat ExtraBold" pitchFamily="2" charset="77"/>
              </a:rPr>
              <a:t>GEARING DOWN</a:t>
            </a:r>
          </a:p>
        </p:txBody>
      </p:sp>
      <p:pic>
        <p:nvPicPr>
          <p:cNvPr id="3" name="Picture 2" descr="A black circular object with a cross&#10;&#10;AI-generated content may be incorrect.">
            <a:extLst>
              <a:ext uri="{FF2B5EF4-FFF2-40B4-BE49-F238E27FC236}">
                <a16:creationId xmlns:a16="http://schemas.microsoft.com/office/drawing/2014/main" id="{2BF4DE0D-CA80-11BA-1C88-D2BA458DC06D}"/>
              </a:ext>
            </a:extLst>
          </p:cNvPr>
          <p:cNvPicPr>
            <a:picLocks noChangeAspect="1"/>
          </p:cNvPicPr>
          <p:nvPr/>
        </p:nvPicPr>
        <p:blipFill>
          <a:blip r:embed="rId3"/>
          <a:srcRect l="39795" t="29965" r="39457" b="34057"/>
          <a:stretch>
            <a:fillRect/>
          </a:stretch>
        </p:blipFill>
        <p:spPr>
          <a:xfrm>
            <a:off x="2883310" y="2138517"/>
            <a:ext cx="899651" cy="877529"/>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EB765A0A-3184-DB41-91FA-0816A9FA6FCB}"/>
              </a:ext>
            </a:extLst>
          </p:cNvPr>
          <p:cNvPicPr>
            <a:picLocks noChangeAspect="1"/>
          </p:cNvPicPr>
          <p:nvPr/>
        </p:nvPicPr>
        <p:blipFill>
          <a:blip r:embed="rId4"/>
          <a:srcRect l="25510" t="4760" r="23641" b="3631"/>
          <a:stretch>
            <a:fillRect/>
          </a:stretch>
        </p:blipFill>
        <p:spPr>
          <a:xfrm>
            <a:off x="3613354" y="1555955"/>
            <a:ext cx="2204885" cy="2234381"/>
          </a:xfrm>
          <a:prstGeom prst="rect">
            <a:avLst/>
          </a:prstGeom>
        </p:spPr>
      </p:pic>
      <p:sp>
        <p:nvSpPr>
          <p:cNvPr id="6" name="TextBox 5">
            <a:extLst>
              <a:ext uri="{FF2B5EF4-FFF2-40B4-BE49-F238E27FC236}">
                <a16:creationId xmlns:a16="http://schemas.microsoft.com/office/drawing/2014/main" id="{5ED85CDB-4AF2-F838-0096-585031A977DA}"/>
              </a:ext>
            </a:extLst>
          </p:cNvPr>
          <p:cNvSpPr txBox="1"/>
          <p:nvPr/>
        </p:nvSpPr>
        <p:spPr>
          <a:xfrm>
            <a:off x="557783" y="1196184"/>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motor turns the small gear which has 12 teeth.</a:t>
            </a:r>
          </a:p>
        </p:txBody>
      </p:sp>
      <p:cxnSp>
        <p:nvCxnSpPr>
          <p:cNvPr id="7" name="Straight Arrow Connector 6">
            <a:extLst>
              <a:ext uri="{FF2B5EF4-FFF2-40B4-BE49-F238E27FC236}">
                <a16:creationId xmlns:a16="http://schemas.microsoft.com/office/drawing/2014/main" id="{03D4CA90-EC2E-141B-5913-DED73CA19680}"/>
              </a:ext>
            </a:extLst>
          </p:cNvPr>
          <p:cNvCxnSpPr>
            <a:cxnSpLocks/>
          </p:cNvCxnSpPr>
          <p:nvPr/>
        </p:nvCxnSpPr>
        <p:spPr>
          <a:xfrm>
            <a:off x="2194504" y="1600009"/>
            <a:ext cx="792727" cy="663485"/>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E0846CAF-D0D5-B252-D2EB-41DC26E031E0}"/>
              </a:ext>
            </a:extLst>
          </p:cNvPr>
          <p:cNvCxnSpPr>
            <a:cxnSpLocks/>
          </p:cNvCxnSpPr>
          <p:nvPr/>
        </p:nvCxnSpPr>
        <p:spPr>
          <a:xfrm flipV="1">
            <a:off x="2883310" y="2846054"/>
            <a:ext cx="730045" cy="1010649"/>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CA7E6EE0-A008-D1F5-3EF4-592BE59C82DD}"/>
              </a:ext>
            </a:extLst>
          </p:cNvPr>
          <p:cNvSpPr txBox="1"/>
          <p:nvPr/>
        </p:nvSpPr>
        <p:spPr>
          <a:xfrm>
            <a:off x="985486" y="3967799"/>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teeth transfer the force from one gear to another.</a:t>
            </a:r>
          </a:p>
        </p:txBody>
      </p:sp>
      <p:cxnSp>
        <p:nvCxnSpPr>
          <p:cNvPr id="16" name="Straight Arrow Connector 15">
            <a:extLst>
              <a:ext uri="{FF2B5EF4-FFF2-40B4-BE49-F238E27FC236}">
                <a16:creationId xmlns:a16="http://schemas.microsoft.com/office/drawing/2014/main" id="{605C57DC-2A1D-7102-A6FF-8840B14B2C07}"/>
              </a:ext>
            </a:extLst>
          </p:cNvPr>
          <p:cNvCxnSpPr>
            <a:cxnSpLocks/>
          </p:cNvCxnSpPr>
          <p:nvPr/>
        </p:nvCxnSpPr>
        <p:spPr>
          <a:xfrm flipH="1">
            <a:off x="5471652" y="1290100"/>
            <a:ext cx="774292" cy="54607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4BFD1F44-3427-4F68-34A2-664770E2D989}"/>
              </a:ext>
            </a:extLst>
          </p:cNvPr>
          <p:cNvSpPr txBox="1"/>
          <p:nvPr/>
        </p:nvSpPr>
        <p:spPr>
          <a:xfrm>
            <a:off x="6245942" y="1121935"/>
            <a:ext cx="2627868" cy="95410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36 teeth so turns 3 times slower than the first gear but with 3 times more torque (turning force).</a:t>
            </a:r>
          </a:p>
        </p:txBody>
      </p:sp>
      <p:sp>
        <p:nvSpPr>
          <p:cNvPr id="25" name="TextBox 24">
            <a:extLst>
              <a:ext uri="{FF2B5EF4-FFF2-40B4-BE49-F238E27FC236}">
                <a16:creationId xmlns:a16="http://schemas.microsoft.com/office/drawing/2014/main" id="{6DC2A7E8-2D04-04A9-D47C-0E683E053380}"/>
              </a:ext>
            </a:extLst>
          </p:cNvPr>
          <p:cNvSpPr txBox="1"/>
          <p:nvPr/>
        </p:nvSpPr>
        <p:spPr>
          <a:xfrm>
            <a:off x="6048965" y="4065927"/>
            <a:ext cx="2627868" cy="523220"/>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What do you notice about the direction of each gear?</a:t>
            </a:r>
          </a:p>
        </p:txBody>
      </p:sp>
      <p:sp>
        <p:nvSpPr>
          <p:cNvPr id="27" name="Google Shape;191;p19">
            <a:extLst>
              <a:ext uri="{FF2B5EF4-FFF2-40B4-BE49-F238E27FC236}">
                <a16:creationId xmlns:a16="http://schemas.microsoft.com/office/drawing/2014/main" id="{382D4CE6-6786-EE0F-74D3-8B89854597FF}"/>
              </a:ext>
            </a:extLst>
          </p:cNvPr>
          <p:cNvSpPr txBox="1">
            <a:spLocks/>
          </p:cNvSpPr>
          <p:nvPr/>
        </p:nvSpPr>
        <p:spPr>
          <a:xfrm>
            <a:off x="6078991" y="478016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 name="Google Shape;191;p19">
            <a:extLst>
              <a:ext uri="{FF2B5EF4-FFF2-40B4-BE49-F238E27FC236}">
                <a16:creationId xmlns:a16="http://schemas.microsoft.com/office/drawing/2014/main" id="{3B35D787-0BA9-DE27-FB0B-BE6C880E86A1}"/>
              </a:ext>
            </a:extLst>
          </p:cNvPr>
          <p:cNvSpPr txBox="1">
            <a:spLocks/>
          </p:cNvSpPr>
          <p:nvPr/>
        </p:nvSpPr>
        <p:spPr>
          <a:xfrm>
            <a:off x="557782" y="790168"/>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5" name="Google Shape;191;p19">
            <a:extLst>
              <a:ext uri="{FF2B5EF4-FFF2-40B4-BE49-F238E27FC236}">
                <a16:creationId xmlns:a16="http://schemas.microsoft.com/office/drawing/2014/main" id="{E191752B-2A28-128E-B991-D9A0CD8F1589}"/>
              </a:ext>
            </a:extLst>
          </p:cNvPr>
          <p:cNvSpPr txBox="1">
            <a:spLocks/>
          </p:cNvSpPr>
          <p:nvPr/>
        </p:nvSpPr>
        <p:spPr>
          <a:xfrm>
            <a:off x="6245942" y="700735"/>
            <a:ext cx="223391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 Gear</a:t>
            </a:r>
          </a:p>
        </p:txBody>
      </p:sp>
      <p:sp>
        <p:nvSpPr>
          <p:cNvPr id="8" name="TextBox 7">
            <a:extLst>
              <a:ext uri="{FF2B5EF4-FFF2-40B4-BE49-F238E27FC236}">
                <a16:creationId xmlns:a16="http://schemas.microsoft.com/office/drawing/2014/main" id="{F6146BB1-1D24-7497-6BF7-D34B69A4E08F}"/>
              </a:ext>
            </a:extLst>
          </p:cNvPr>
          <p:cNvSpPr txBox="1"/>
          <p:nvPr/>
        </p:nvSpPr>
        <p:spPr>
          <a:xfrm>
            <a:off x="6226692" y="1965173"/>
            <a:ext cx="1723775" cy="461665"/>
          </a:xfrm>
          <a:prstGeom prst="rect">
            <a:avLst/>
          </a:prstGeom>
          <a:noFill/>
        </p:spPr>
        <p:txBody>
          <a:bodyPr wrap="square" rtlCol="0">
            <a:spAutoFit/>
          </a:bodyPr>
          <a:lstStyle/>
          <a:p>
            <a:r>
              <a:rPr lang="en-US" sz="2400" b="1" dirty="0">
                <a:solidFill>
                  <a:srgbClr val="FF0000"/>
                </a:solidFill>
                <a:latin typeface="Montserrat ExtraBold" pitchFamily="2" charset="77"/>
              </a:rPr>
              <a:t>STRONG</a:t>
            </a:r>
          </a:p>
        </p:txBody>
      </p:sp>
    </p:spTree>
    <p:extLst>
      <p:ext uri="{BB962C8B-B14F-4D97-AF65-F5344CB8AC3E}">
        <p14:creationId xmlns:p14="http://schemas.microsoft.com/office/powerpoint/2010/main" val="1317751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671CD-D59C-BB40-E724-8EDEF9717C27}"/>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4967DDA1-92F6-49FF-EF49-C02FA44F873B}"/>
              </a:ext>
            </a:extLst>
          </p:cNvPr>
          <p:cNvSpPr txBox="1">
            <a:spLocks/>
          </p:cNvSpPr>
          <p:nvPr/>
        </p:nvSpPr>
        <p:spPr>
          <a:xfrm>
            <a:off x="1380701" y="183867"/>
            <a:ext cx="617917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A CLOSER LOOK: </a:t>
            </a:r>
            <a:r>
              <a:rPr lang="en-GB" sz="2780" dirty="0">
                <a:solidFill>
                  <a:schemeClr val="tx1"/>
                </a:solidFill>
                <a:latin typeface="Montserrat ExtraBold" pitchFamily="2" charset="77"/>
              </a:rPr>
              <a:t>GEARING UP</a:t>
            </a:r>
          </a:p>
        </p:txBody>
      </p:sp>
      <p:pic>
        <p:nvPicPr>
          <p:cNvPr id="3" name="Picture 2" descr="A black circular object with a cross&#10;&#10;AI-generated content may be incorrect.">
            <a:extLst>
              <a:ext uri="{FF2B5EF4-FFF2-40B4-BE49-F238E27FC236}">
                <a16:creationId xmlns:a16="http://schemas.microsoft.com/office/drawing/2014/main" id="{BE766565-B064-323B-C7C8-033452B4E7C1}"/>
              </a:ext>
            </a:extLst>
          </p:cNvPr>
          <p:cNvPicPr>
            <a:picLocks noChangeAspect="1"/>
          </p:cNvPicPr>
          <p:nvPr/>
        </p:nvPicPr>
        <p:blipFill>
          <a:blip r:embed="rId3"/>
          <a:srcRect l="39795" t="29965" r="39457" b="34057"/>
          <a:stretch>
            <a:fillRect/>
          </a:stretch>
        </p:blipFill>
        <p:spPr>
          <a:xfrm>
            <a:off x="4744611" y="2142610"/>
            <a:ext cx="899651" cy="877529"/>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C9A71CEB-0D24-6B11-1C24-86B9FB7CC1E1}"/>
              </a:ext>
            </a:extLst>
          </p:cNvPr>
          <p:cNvPicPr>
            <a:picLocks noChangeAspect="1"/>
          </p:cNvPicPr>
          <p:nvPr/>
        </p:nvPicPr>
        <p:blipFill>
          <a:blip r:embed="rId4"/>
          <a:srcRect l="25510" t="4760" r="23641" b="3631"/>
          <a:stretch>
            <a:fillRect/>
          </a:stretch>
        </p:blipFill>
        <p:spPr>
          <a:xfrm>
            <a:off x="2701139" y="1563137"/>
            <a:ext cx="2204885" cy="2234381"/>
          </a:xfrm>
          <a:prstGeom prst="rect">
            <a:avLst/>
          </a:prstGeom>
        </p:spPr>
      </p:pic>
      <p:sp>
        <p:nvSpPr>
          <p:cNvPr id="6" name="TextBox 5">
            <a:extLst>
              <a:ext uri="{FF2B5EF4-FFF2-40B4-BE49-F238E27FC236}">
                <a16:creationId xmlns:a16="http://schemas.microsoft.com/office/drawing/2014/main" id="{7FAA094D-6645-F281-B658-B94E9B17AA34}"/>
              </a:ext>
            </a:extLst>
          </p:cNvPr>
          <p:cNvSpPr txBox="1"/>
          <p:nvPr/>
        </p:nvSpPr>
        <p:spPr>
          <a:xfrm>
            <a:off x="557783" y="1196184"/>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motor turns the large gear which has 36 teeth.</a:t>
            </a:r>
          </a:p>
        </p:txBody>
      </p:sp>
      <p:cxnSp>
        <p:nvCxnSpPr>
          <p:cNvPr id="7" name="Straight Arrow Connector 6">
            <a:extLst>
              <a:ext uri="{FF2B5EF4-FFF2-40B4-BE49-F238E27FC236}">
                <a16:creationId xmlns:a16="http://schemas.microsoft.com/office/drawing/2014/main" id="{7749E0A1-98CC-B063-79AF-5B4EE10B00E4}"/>
              </a:ext>
            </a:extLst>
          </p:cNvPr>
          <p:cNvCxnSpPr>
            <a:cxnSpLocks/>
          </p:cNvCxnSpPr>
          <p:nvPr/>
        </p:nvCxnSpPr>
        <p:spPr>
          <a:xfrm>
            <a:off x="2194504" y="1600009"/>
            <a:ext cx="623598" cy="525411"/>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717E316F-974C-448B-B15E-F2A56CFD91C4}"/>
              </a:ext>
            </a:extLst>
          </p:cNvPr>
          <p:cNvCxnSpPr>
            <a:cxnSpLocks/>
          </p:cNvCxnSpPr>
          <p:nvPr/>
        </p:nvCxnSpPr>
        <p:spPr>
          <a:xfrm flipH="1" flipV="1">
            <a:off x="4937022" y="2786869"/>
            <a:ext cx="1289670" cy="89401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FA29F037-598A-98AB-DB1F-198EE3BDB6FF}"/>
              </a:ext>
            </a:extLst>
          </p:cNvPr>
          <p:cNvSpPr txBox="1"/>
          <p:nvPr/>
        </p:nvSpPr>
        <p:spPr>
          <a:xfrm>
            <a:off x="6297561" y="3797518"/>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teeth transfer the force from one gear to another.</a:t>
            </a:r>
          </a:p>
        </p:txBody>
      </p:sp>
      <p:cxnSp>
        <p:nvCxnSpPr>
          <p:cNvPr id="16" name="Straight Arrow Connector 15">
            <a:extLst>
              <a:ext uri="{FF2B5EF4-FFF2-40B4-BE49-F238E27FC236}">
                <a16:creationId xmlns:a16="http://schemas.microsoft.com/office/drawing/2014/main" id="{DC6DE7D9-40B8-217B-3E44-394E23BDA237}"/>
              </a:ext>
            </a:extLst>
          </p:cNvPr>
          <p:cNvCxnSpPr>
            <a:cxnSpLocks/>
          </p:cNvCxnSpPr>
          <p:nvPr/>
        </p:nvCxnSpPr>
        <p:spPr>
          <a:xfrm flipH="1">
            <a:off x="5412659" y="1290100"/>
            <a:ext cx="833285" cy="97339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2FFAAC19-97B4-8808-85C7-D52ED063F903}"/>
              </a:ext>
            </a:extLst>
          </p:cNvPr>
          <p:cNvSpPr txBox="1"/>
          <p:nvPr/>
        </p:nvSpPr>
        <p:spPr>
          <a:xfrm>
            <a:off x="6245942" y="1121935"/>
            <a:ext cx="2627868" cy="95410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12 teeth so turns 3 times faster than the first gear but with 3 times less torque (turning force).</a:t>
            </a:r>
          </a:p>
        </p:txBody>
      </p:sp>
      <p:sp>
        <p:nvSpPr>
          <p:cNvPr id="25" name="TextBox 24">
            <a:extLst>
              <a:ext uri="{FF2B5EF4-FFF2-40B4-BE49-F238E27FC236}">
                <a16:creationId xmlns:a16="http://schemas.microsoft.com/office/drawing/2014/main" id="{D869FD65-70F4-E4C8-D781-9F9D8DD5A157}"/>
              </a:ext>
            </a:extLst>
          </p:cNvPr>
          <p:cNvSpPr txBox="1"/>
          <p:nvPr/>
        </p:nvSpPr>
        <p:spPr>
          <a:xfrm>
            <a:off x="266023" y="3685706"/>
            <a:ext cx="2627868" cy="523220"/>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What do you notice about the direction of each gear?</a:t>
            </a:r>
          </a:p>
        </p:txBody>
      </p:sp>
      <p:sp>
        <p:nvSpPr>
          <p:cNvPr id="27" name="Google Shape;191;p19">
            <a:extLst>
              <a:ext uri="{FF2B5EF4-FFF2-40B4-BE49-F238E27FC236}">
                <a16:creationId xmlns:a16="http://schemas.microsoft.com/office/drawing/2014/main" id="{A00B7D6F-43FF-92ED-845B-4AC7EF575BA7}"/>
              </a:ext>
            </a:extLst>
          </p:cNvPr>
          <p:cNvSpPr txBox="1">
            <a:spLocks/>
          </p:cNvSpPr>
          <p:nvPr/>
        </p:nvSpPr>
        <p:spPr>
          <a:xfrm>
            <a:off x="6078991" y="478016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 name="Google Shape;191;p19">
            <a:extLst>
              <a:ext uri="{FF2B5EF4-FFF2-40B4-BE49-F238E27FC236}">
                <a16:creationId xmlns:a16="http://schemas.microsoft.com/office/drawing/2014/main" id="{9CE0C584-7DBE-923D-8BB8-94046C51B2B3}"/>
              </a:ext>
            </a:extLst>
          </p:cNvPr>
          <p:cNvSpPr txBox="1">
            <a:spLocks/>
          </p:cNvSpPr>
          <p:nvPr/>
        </p:nvSpPr>
        <p:spPr>
          <a:xfrm>
            <a:off x="557782" y="790168"/>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5" name="Google Shape;191;p19">
            <a:extLst>
              <a:ext uri="{FF2B5EF4-FFF2-40B4-BE49-F238E27FC236}">
                <a16:creationId xmlns:a16="http://schemas.microsoft.com/office/drawing/2014/main" id="{7E41C4CE-18A4-34F3-A668-A64AF68AD244}"/>
              </a:ext>
            </a:extLst>
          </p:cNvPr>
          <p:cNvSpPr txBox="1">
            <a:spLocks/>
          </p:cNvSpPr>
          <p:nvPr/>
        </p:nvSpPr>
        <p:spPr>
          <a:xfrm>
            <a:off x="6245942" y="700735"/>
            <a:ext cx="223391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 Gear</a:t>
            </a:r>
          </a:p>
        </p:txBody>
      </p:sp>
      <p:sp>
        <p:nvSpPr>
          <p:cNvPr id="11" name="TextBox 10">
            <a:extLst>
              <a:ext uri="{FF2B5EF4-FFF2-40B4-BE49-F238E27FC236}">
                <a16:creationId xmlns:a16="http://schemas.microsoft.com/office/drawing/2014/main" id="{1DDD20D1-170D-C8A1-5D05-B1E5E14A5C69}"/>
              </a:ext>
            </a:extLst>
          </p:cNvPr>
          <p:cNvSpPr txBox="1"/>
          <p:nvPr/>
        </p:nvSpPr>
        <p:spPr>
          <a:xfrm>
            <a:off x="6226692" y="1965173"/>
            <a:ext cx="1510599" cy="461665"/>
          </a:xfrm>
          <a:prstGeom prst="rect">
            <a:avLst/>
          </a:prstGeom>
          <a:noFill/>
        </p:spPr>
        <p:txBody>
          <a:bodyPr wrap="square" rtlCol="0">
            <a:spAutoFit/>
          </a:bodyPr>
          <a:lstStyle/>
          <a:p>
            <a:r>
              <a:rPr lang="en-US" sz="2400" b="1" dirty="0">
                <a:solidFill>
                  <a:srgbClr val="00B050"/>
                </a:solidFill>
                <a:latin typeface="Montserrat ExtraBold" pitchFamily="2" charset="77"/>
              </a:rPr>
              <a:t>SPEEDY</a:t>
            </a:r>
          </a:p>
        </p:txBody>
      </p:sp>
    </p:spTree>
    <p:extLst>
      <p:ext uri="{BB962C8B-B14F-4D97-AF65-F5344CB8AC3E}">
        <p14:creationId xmlns:p14="http://schemas.microsoft.com/office/powerpoint/2010/main" val="3591957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group of gears on a black background&#10;&#10;AI-generated content may be incorrect.">
            <a:extLst>
              <a:ext uri="{FF2B5EF4-FFF2-40B4-BE49-F238E27FC236}">
                <a16:creationId xmlns:a16="http://schemas.microsoft.com/office/drawing/2014/main" id="{6AA8ED19-3165-A591-9CB7-8D3A61C31F44}"/>
              </a:ext>
            </a:extLst>
          </p:cNvPr>
          <p:cNvPicPr>
            <a:picLocks noChangeAspect="1"/>
          </p:cNvPicPr>
          <p:nvPr/>
        </p:nvPicPr>
        <p:blipFill>
          <a:blip r:embed="rId3">
            <a:alphaModFix amt="20000"/>
          </a:blip>
          <a:srcRect l="57182" t="10656" r="2464" b="-2389"/>
          <a:stretch>
            <a:fillRect/>
          </a:stretch>
        </p:blipFill>
        <p:spPr>
          <a:xfrm>
            <a:off x="-13532" y="0"/>
            <a:ext cx="9144000" cy="5143500"/>
          </a:xfrm>
          <a:prstGeom prst="rect">
            <a:avLst/>
          </a:prstGeom>
        </p:spPr>
      </p:pic>
      <p:sp>
        <p:nvSpPr>
          <p:cNvPr id="6" name="TextBox 5">
            <a:extLst>
              <a:ext uri="{FF2B5EF4-FFF2-40B4-BE49-F238E27FC236}">
                <a16:creationId xmlns:a16="http://schemas.microsoft.com/office/drawing/2014/main" id="{79C35EF5-CFDA-6727-D0AF-60FB80D27843}"/>
              </a:ext>
            </a:extLst>
          </p:cNvPr>
          <p:cNvSpPr txBox="1"/>
          <p:nvPr/>
        </p:nvSpPr>
        <p:spPr>
          <a:xfrm>
            <a:off x="2560216" y="4289575"/>
            <a:ext cx="3638350" cy="584775"/>
          </a:xfrm>
          <a:prstGeom prst="rect">
            <a:avLst/>
          </a:prstGeom>
          <a:noFill/>
        </p:spPr>
        <p:txBody>
          <a:bodyPr wrap="square">
            <a:spAutoFit/>
          </a:bodyPr>
          <a:lstStyle/>
          <a:p>
            <a:pPr algn="ctr">
              <a:buNone/>
            </a:pPr>
            <a:r>
              <a:rPr lang="en-GB" sz="1600" b="1" dirty="0">
                <a:latin typeface="Calibri" panose="020F0502020204030204" pitchFamily="34" charset="0"/>
                <a:cs typeface="Calibri" panose="020F0502020204030204" pitchFamily="34" charset="0"/>
              </a:rPr>
              <a:t>Bike on a flat surface</a:t>
            </a:r>
            <a:br>
              <a:rPr lang="en-GB" sz="1600" dirty="0">
                <a:latin typeface="Calibri" panose="020F0502020204030204" pitchFamily="34" charset="0"/>
                <a:cs typeface="Calibri" panose="020F0502020204030204" pitchFamily="34" charset="0"/>
              </a:rPr>
            </a:br>
            <a:r>
              <a:rPr lang="en-GB" sz="1600" dirty="0">
                <a:latin typeface="Calibri" panose="020F0502020204030204" pitchFamily="34" charset="0"/>
                <a:cs typeface="Calibri" panose="020F0502020204030204" pitchFamily="34" charset="0"/>
              </a:rPr>
              <a:t>"</a:t>
            </a:r>
            <a:r>
              <a:rPr lang="en-GB" sz="1600" dirty="0" err="1">
                <a:latin typeface="Calibri" panose="020F0502020204030204" pitchFamily="34" charset="0"/>
                <a:cs typeface="Calibri" panose="020F0502020204030204" pitchFamily="34" charset="0"/>
              </a:rPr>
              <a:t>whirrrr</a:t>
            </a:r>
            <a:r>
              <a:rPr lang="en-GB" sz="1600" dirty="0">
                <a:latin typeface="Calibri" panose="020F0502020204030204" pitchFamily="34" charset="0"/>
                <a:cs typeface="Calibri" panose="020F0502020204030204" pitchFamily="34" charset="0"/>
              </a:rPr>
              <a:t>-click-click" (fast pedalling noise)</a:t>
            </a:r>
          </a:p>
        </p:txBody>
      </p:sp>
      <p:sp>
        <p:nvSpPr>
          <p:cNvPr id="8" name="TextBox 7">
            <a:extLst>
              <a:ext uri="{FF2B5EF4-FFF2-40B4-BE49-F238E27FC236}">
                <a16:creationId xmlns:a16="http://schemas.microsoft.com/office/drawing/2014/main" id="{5FD50FC7-EF67-F078-5945-5644ECD142EB}"/>
              </a:ext>
            </a:extLst>
          </p:cNvPr>
          <p:cNvSpPr txBox="1"/>
          <p:nvPr/>
        </p:nvSpPr>
        <p:spPr>
          <a:xfrm>
            <a:off x="2863514" y="939130"/>
            <a:ext cx="3171524" cy="584775"/>
          </a:xfrm>
          <a:prstGeom prst="rect">
            <a:avLst/>
          </a:prstGeom>
          <a:noFill/>
        </p:spPr>
        <p:txBody>
          <a:bodyPr wrap="square">
            <a:spAutoFit/>
          </a:bodyPr>
          <a:lstStyle/>
          <a:p>
            <a:pPr algn="ctr">
              <a:buNone/>
            </a:pPr>
            <a:r>
              <a:rPr lang="en-GB" sz="1600" b="1" dirty="0">
                <a:latin typeface="Calibri" panose="020F0502020204030204" pitchFamily="34" charset="0"/>
                <a:cs typeface="Calibri" panose="020F0502020204030204" pitchFamily="34" charset="0"/>
              </a:rPr>
              <a:t>Sports car in top gear</a:t>
            </a:r>
            <a:br>
              <a:rPr lang="en-GB" sz="1600" dirty="0">
                <a:latin typeface="Calibri" panose="020F0502020204030204" pitchFamily="34" charset="0"/>
                <a:cs typeface="Calibri" panose="020F0502020204030204" pitchFamily="34" charset="0"/>
              </a:rPr>
            </a:br>
            <a:r>
              <a:rPr lang="en-GB" sz="1600" dirty="0">
                <a:latin typeface="Calibri" panose="020F0502020204030204" pitchFamily="34" charset="0"/>
                <a:cs typeface="Calibri" panose="020F0502020204030204" pitchFamily="34" charset="0"/>
              </a:rPr>
              <a:t>"VROOOOOM!"</a:t>
            </a:r>
          </a:p>
        </p:txBody>
      </p:sp>
      <p:sp>
        <p:nvSpPr>
          <p:cNvPr id="10" name="TextBox 9">
            <a:extLst>
              <a:ext uri="{FF2B5EF4-FFF2-40B4-BE49-F238E27FC236}">
                <a16:creationId xmlns:a16="http://schemas.microsoft.com/office/drawing/2014/main" id="{18D3DBF9-B095-5DD1-2D7D-AE1F25525B01}"/>
              </a:ext>
            </a:extLst>
          </p:cNvPr>
          <p:cNvSpPr txBox="1"/>
          <p:nvPr/>
        </p:nvSpPr>
        <p:spPr>
          <a:xfrm>
            <a:off x="3089709" y="2503553"/>
            <a:ext cx="2704699" cy="584775"/>
          </a:xfrm>
          <a:prstGeom prst="rect">
            <a:avLst/>
          </a:prstGeom>
          <a:noFill/>
        </p:spPr>
        <p:txBody>
          <a:bodyPr wrap="square">
            <a:spAutoFit/>
          </a:bodyPr>
          <a:lstStyle/>
          <a:p>
            <a:pPr algn="ctr">
              <a:buNone/>
            </a:pPr>
            <a:r>
              <a:rPr lang="en-GB" sz="1600" b="1" dirty="0"/>
              <a:t>Tin Opener</a:t>
            </a:r>
            <a:br>
              <a:rPr lang="en-GB" sz="1600" b="1" dirty="0"/>
            </a:br>
            <a:r>
              <a:rPr lang="en-GB" sz="1600" i="1" dirty="0"/>
              <a:t>“</a:t>
            </a:r>
            <a:r>
              <a:rPr lang="en-GB" sz="1600" i="1" dirty="0" err="1"/>
              <a:t>Krrrk-chhh</a:t>
            </a:r>
            <a:r>
              <a:rPr lang="en-GB" sz="1600" i="1" dirty="0"/>
              <a:t>! </a:t>
            </a:r>
            <a:r>
              <a:rPr lang="en-GB" sz="1600" i="1" dirty="0" err="1"/>
              <a:t>Krrrk-chhh</a:t>
            </a:r>
            <a:r>
              <a:rPr lang="en-GB" sz="1600" i="1" dirty="0"/>
              <a:t>!”</a:t>
            </a:r>
            <a:endParaRPr lang="en-GB" sz="1600" dirty="0"/>
          </a:p>
        </p:txBody>
      </p:sp>
      <p:sp>
        <p:nvSpPr>
          <p:cNvPr id="12" name="TextBox 11">
            <a:extLst>
              <a:ext uri="{FF2B5EF4-FFF2-40B4-BE49-F238E27FC236}">
                <a16:creationId xmlns:a16="http://schemas.microsoft.com/office/drawing/2014/main" id="{BB8E08BB-FCB5-C76A-0D21-4775FE90D828}"/>
              </a:ext>
            </a:extLst>
          </p:cNvPr>
          <p:cNvSpPr txBox="1"/>
          <p:nvPr/>
        </p:nvSpPr>
        <p:spPr>
          <a:xfrm>
            <a:off x="2163275" y="3396564"/>
            <a:ext cx="4572000" cy="584775"/>
          </a:xfrm>
          <a:prstGeom prst="rect">
            <a:avLst/>
          </a:prstGeom>
          <a:noFill/>
        </p:spPr>
        <p:txBody>
          <a:bodyPr wrap="square">
            <a:spAutoFit/>
          </a:bodyPr>
          <a:lstStyle/>
          <a:p>
            <a:pPr algn="ctr">
              <a:buNone/>
            </a:pPr>
            <a:r>
              <a:rPr lang="en-GB" sz="1600" b="1" dirty="0"/>
              <a:t>Bulldozer</a:t>
            </a:r>
            <a:br>
              <a:rPr lang="en-GB" sz="1600" b="1" dirty="0"/>
            </a:br>
            <a:r>
              <a:rPr lang="en-GB" sz="1600" i="1" dirty="0"/>
              <a:t>"</a:t>
            </a:r>
            <a:r>
              <a:rPr lang="en-GB" sz="1600" i="1" dirty="0" err="1"/>
              <a:t>BRRRRrrrRUMMM</a:t>
            </a:r>
            <a:r>
              <a:rPr lang="en-GB" sz="1600" i="1" dirty="0"/>
              <a:t>”…"</a:t>
            </a:r>
            <a:r>
              <a:rPr lang="en-GB" sz="1600" i="1" dirty="0" err="1"/>
              <a:t>scrrrunch</a:t>
            </a:r>
            <a:r>
              <a:rPr lang="en-GB" sz="1600" i="1" dirty="0"/>
              <a:t>"</a:t>
            </a:r>
            <a:r>
              <a:rPr lang="en-GB" sz="1600" dirty="0"/>
              <a:t>)</a:t>
            </a:r>
          </a:p>
        </p:txBody>
      </p:sp>
      <p:sp>
        <p:nvSpPr>
          <p:cNvPr id="14" name="TextBox 13">
            <a:extLst>
              <a:ext uri="{FF2B5EF4-FFF2-40B4-BE49-F238E27FC236}">
                <a16:creationId xmlns:a16="http://schemas.microsoft.com/office/drawing/2014/main" id="{751F8CA1-AADF-9D57-4A9A-15029CABA4AB}"/>
              </a:ext>
            </a:extLst>
          </p:cNvPr>
          <p:cNvSpPr txBox="1"/>
          <p:nvPr/>
        </p:nvSpPr>
        <p:spPr>
          <a:xfrm>
            <a:off x="2196412" y="1741669"/>
            <a:ext cx="4572000" cy="584775"/>
          </a:xfrm>
          <a:prstGeom prst="rect">
            <a:avLst/>
          </a:prstGeom>
          <a:noFill/>
        </p:spPr>
        <p:txBody>
          <a:bodyPr wrap="square">
            <a:spAutoFit/>
          </a:bodyPr>
          <a:lstStyle/>
          <a:p>
            <a:pPr algn="ctr">
              <a:buNone/>
            </a:pPr>
            <a:r>
              <a:rPr lang="en-GB" sz="1600" b="1" dirty="0"/>
              <a:t>Bike up hill</a:t>
            </a:r>
            <a:br>
              <a:rPr lang="en-GB" sz="1600" b="1" dirty="0"/>
            </a:br>
            <a:r>
              <a:rPr lang="en-GB" sz="1600" i="1" dirty="0"/>
              <a:t>"chunk-chunk"</a:t>
            </a:r>
            <a:r>
              <a:rPr lang="en-GB" sz="1600" dirty="0"/>
              <a:t> (slow pedalling uphill)</a:t>
            </a:r>
          </a:p>
        </p:txBody>
      </p:sp>
      <p:sp>
        <p:nvSpPr>
          <p:cNvPr id="15" name="TextBox 14">
            <a:extLst>
              <a:ext uri="{FF2B5EF4-FFF2-40B4-BE49-F238E27FC236}">
                <a16:creationId xmlns:a16="http://schemas.microsoft.com/office/drawing/2014/main" id="{5A8082B1-EA63-164B-B5E9-3AFDE3CBE30E}"/>
              </a:ext>
            </a:extLst>
          </p:cNvPr>
          <p:cNvSpPr txBox="1"/>
          <p:nvPr/>
        </p:nvSpPr>
        <p:spPr>
          <a:xfrm>
            <a:off x="2196412" y="153164"/>
            <a:ext cx="4572000" cy="584775"/>
          </a:xfrm>
          <a:prstGeom prst="rect">
            <a:avLst/>
          </a:prstGeom>
          <a:noFill/>
        </p:spPr>
        <p:txBody>
          <a:bodyPr wrap="square">
            <a:spAutoFit/>
          </a:bodyPr>
          <a:lstStyle/>
          <a:p>
            <a:pPr algn="ctr">
              <a:buNone/>
            </a:pPr>
            <a:r>
              <a:rPr lang="en-GB" sz="1600" b="1" dirty="0"/>
              <a:t>Tank</a:t>
            </a:r>
            <a:br>
              <a:rPr lang="en-GB" sz="1600" b="1" i="1" dirty="0"/>
            </a:br>
            <a:r>
              <a:rPr lang="en-GB" sz="1600" i="1" dirty="0"/>
              <a:t>"clank-clank-clank" and a low "</a:t>
            </a:r>
            <a:r>
              <a:rPr lang="en-GB" sz="1600" i="1" dirty="0" err="1"/>
              <a:t>grrrr</a:t>
            </a:r>
            <a:r>
              <a:rPr lang="en-GB" sz="1600" i="1" dirty="0"/>
              <a:t>"</a:t>
            </a:r>
          </a:p>
        </p:txBody>
      </p:sp>
      <p:sp>
        <p:nvSpPr>
          <p:cNvPr id="16" name="TextBox 15">
            <a:extLst>
              <a:ext uri="{FF2B5EF4-FFF2-40B4-BE49-F238E27FC236}">
                <a16:creationId xmlns:a16="http://schemas.microsoft.com/office/drawing/2014/main" id="{31788837-01F1-86E5-7DB6-ABD601B1B0AB}"/>
              </a:ext>
            </a:extLst>
          </p:cNvPr>
          <p:cNvSpPr txBox="1"/>
          <p:nvPr/>
        </p:nvSpPr>
        <p:spPr>
          <a:xfrm rot="16200000">
            <a:off x="-875332" y="2334276"/>
            <a:ext cx="3124573" cy="923330"/>
          </a:xfrm>
          <a:prstGeom prst="rect">
            <a:avLst/>
          </a:prstGeom>
          <a:noFill/>
        </p:spPr>
        <p:txBody>
          <a:bodyPr wrap="none" rtlCol="0">
            <a:spAutoFit/>
          </a:bodyPr>
          <a:lstStyle/>
          <a:p>
            <a:r>
              <a:rPr lang="en-US" sz="5400" b="1" dirty="0">
                <a:solidFill>
                  <a:srgbClr val="00B050"/>
                </a:solidFill>
                <a:latin typeface="Montserrat ExtraBold" pitchFamily="2" charset="77"/>
              </a:rPr>
              <a:t>SPEEDY</a:t>
            </a:r>
          </a:p>
        </p:txBody>
      </p:sp>
      <p:sp>
        <p:nvSpPr>
          <p:cNvPr id="17" name="TextBox 16">
            <a:extLst>
              <a:ext uri="{FF2B5EF4-FFF2-40B4-BE49-F238E27FC236}">
                <a16:creationId xmlns:a16="http://schemas.microsoft.com/office/drawing/2014/main" id="{3E0858EC-B924-214B-1A66-B64B37A16BD8}"/>
              </a:ext>
            </a:extLst>
          </p:cNvPr>
          <p:cNvSpPr txBox="1"/>
          <p:nvPr/>
        </p:nvSpPr>
        <p:spPr>
          <a:xfrm rot="5400000">
            <a:off x="6883930" y="1763811"/>
            <a:ext cx="3262432" cy="923330"/>
          </a:xfrm>
          <a:prstGeom prst="rect">
            <a:avLst/>
          </a:prstGeom>
          <a:noFill/>
        </p:spPr>
        <p:txBody>
          <a:bodyPr wrap="none" rtlCol="0">
            <a:spAutoFit/>
          </a:bodyPr>
          <a:lstStyle/>
          <a:p>
            <a:r>
              <a:rPr lang="en-US" sz="5400" b="1" dirty="0">
                <a:solidFill>
                  <a:srgbClr val="FF0000"/>
                </a:solidFill>
                <a:latin typeface="Montserrat ExtraBold" pitchFamily="2" charset="77"/>
              </a:rPr>
              <a:t>STRONG</a:t>
            </a:r>
          </a:p>
        </p:txBody>
      </p:sp>
      <p:sp>
        <p:nvSpPr>
          <p:cNvPr id="18" name="Chevron 17">
            <a:extLst>
              <a:ext uri="{FF2B5EF4-FFF2-40B4-BE49-F238E27FC236}">
                <a16:creationId xmlns:a16="http://schemas.microsoft.com/office/drawing/2014/main" id="{407B0D93-3C0B-6B99-6B57-4E1AC150B3E0}"/>
              </a:ext>
            </a:extLst>
          </p:cNvPr>
          <p:cNvSpPr/>
          <p:nvPr/>
        </p:nvSpPr>
        <p:spPr>
          <a:xfrm rot="16200000">
            <a:off x="309363" y="682183"/>
            <a:ext cx="755184" cy="448773"/>
          </a:xfrm>
          <a:prstGeom prst="chevron">
            <a:avLst/>
          </a:prstGeom>
          <a:solidFill>
            <a:srgbClr val="05B05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20" name="Chevron 19">
            <a:extLst>
              <a:ext uri="{FF2B5EF4-FFF2-40B4-BE49-F238E27FC236}">
                <a16:creationId xmlns:a16="http://schemas.microsoft.com/office/drawing/2014/main" id="{6391C926-F314-9D4F-1169-9FD6A9255994}"/>
              </a:ext>
            </a:extLst>
          </p:cNvPr>
          <p:cNvSpPr/>
          <p:nvPr/>
        </p:nvSpPr>
        <p:spPr>
          <a:xfrm rot="5400000">
            <a:off x="8137553" y="3979984"/>
            <a:ext cx="755184" cy="448773"/>
          </a:xfrm>
          <a:prstGeom prst="chevron">
            <a:avLst/>
          </a:prstGeom>
          <a:solidFill>
            <a:srgbClr val="FF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1544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729 -0.07191 C -0.0033 -0.07222 0.00052 -0.07253 0.00434 -0.07346 C 0.00607 -0.07377 0.00781 -0.07531 0.00955 -0.07531 C 0.01979 -0.07531 0.03003 -0.07407 0.0401 -0.07346 C 0.04288 -0.07222 0.05052 -0.07346 0.04861 -0.07006 C 0.04757 -0.0679 0.0467 -0.06543 0.04531 -0.0642 C 0.04062 -0.05988 0.03403 -0.05741 0.02847 -0.05648 C 0.02118 -0.05556 0.01389 -0.05525 0.00642 -0.05463 L -0.01042 -0.05648 L -0.02934 -0.05864 C -0.03247 -0.05895 -0.03559 -0.05988 -0.03872 -0.06049 C -0.04722 -0.06142 -0.05556 -0.06173 -0.06406 -0.06235 C -0.06823 -0.06358 -0.0724 -0.06512 -0.07674 -0.06605 C -0.08507 -0.06759 -0.09358 -0.06759 -0.10191 -0.07006 C -0.10643 -0.07099 -0.11111 -0.07253 -0.11563 -0.07346 C -0.12205 -0.075 -0.13837 -0.07654 -0.1441 -0.07716 C -0.17222 -0.08117 -0.1342 -0.07716 -0.17674 -0.08086 C -0.20712 -0.08611 -0.19132 -0.08426 -0.22396 -0.08642 L -0.32934 -0.08488 C -0.35313 -0.08395 -0.37709 -0.08179 -0.40087 -0.07932 C -0.40573 -0.07716 -0.40521 -0.07747 -0.41025 -0.07346 C -0.41181 -0.07222 -0.41302 -0.07099 -0.41459 -0.07006 C -0.41719 -0.06821 -0.42031 -0.06821 -0.42292 -0.06605 C -0.42431 -0.06482 -0.4257 -0.06327 -0.42709 -0.06235 C -0.42986 -0.06049 -0.43195 -0.0608 -0.43455 -0.05864 C -0.44271 -0.05154 -0.43281 -0.05772 -0.4408 -0.05278 C -0.44184 -0.05093 -0.44306 -0.04938 -0.44393 -0.04753 C -0.44566 -0.04321 -0.44636 -0.03889 -0.44705 -0.03426 C -0.44636 -0.03241 -0.44167 -0.0213 -0.43976 -0.01914 C -0.4382 -0.01728 -0.43629 -0.01667 -0.43455 -0.01543 C -0.42535 -0.00833 -0.43559 -0.01543 -0.425 -0.00617 C -0.42257 -0.00401 -0.42014 -0.00216 -0.41771 -0.00062 C -0.39705 0.01389 -0.40434 0.00926 -0.38195 0.01821 C -0.37865 0.01944 -0.37552 0.02068 -0.3724 0.02191 C -0.36962 0.02315 -0.36684 0.02531 -0.36406 0.02562 C -0.35834 0.02685 -0.31424 0.02932 -0.3125 0.02963 C -0.24393 0.02438 -0.3283 0.03025 -0.1809 0.02562 C -0.17483 0.02562 -0.16893 0.02407 -0.16302 0.02377 L -0.06302 0.02191 C -0.01545 0.01852 -0.01667 0.01821 0.05278 0.01821 C 0.06146 0.01821 0.07031 0.01944 0.07899 0.02006 C 0.08368 0.01944 0.08819 0.01883 0.09271 0.01821 L 0.13698 0.01451 C 0.14635 0.01296 0.15469 0.01111 0.16423 0.0108 C 0.17587 0.01018 0.1875 0.0108 0.19913 0.0108 " pathEditMode="relative" rAng="0" ptsTypes="AAAAAAAAAAAAAAAAAAAAAAAAAAAAAAAAAAAAAAAAAAAAA">
                                      <p:cBhvr>
                                        <p:cTn id="6" dur="2000" fill="hold"/>
                                        <p:tgtEl>
                                          <p:spTgt spid="15"/>
                                        </p:tgtEl>
                                        <p:attrNameLst>
                                          <p:attrName>ppt_x</p:attrName>
                                          <p:attrName>ppt_y</p:attrName>
                                        </p:attrNameLst>
                                      </p:cBhvr>
                                      <p:rCtr x="-11667" y="4352"/>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3368 -0.01544 C 0.03611 -0.0142 0.03854 -0.01266 0.04097 -0.01173 C 0.0474 -0.00957 0.05747 -0.00895 0.06302 -0.00803 C 0.06632 -0.00772 0.06945 -0.00649 0.07257 -0.00618 C 0.09358 -0.00525 0.11459 -0.00494 0.13577 -0.00432 L 0.15781 -0.00247 C 0.19792 -0.00062 0.25261 3.82716E-6 0.29045 0.00123 L 0.34618 0.00308 C 0.34479 0.0037 0.3434 0.00463 0.34202 0.00493 C 0.33924 0.00586 0.33646 0.00617 0.33351 0.00679 C 0.32865 0.00802 0.32379 0.00895 0.31893 0.01049 C 0.31354 0.01203 0.30834 0.01481 0.30313 0.01605 C 0.27327 0.02284 0.22865 0.02098 0.20417 0.0216 L 0.11563 0.02345 L 0.03993 0.0216 C 0.02865 0.02098 0.01754 0.01913 0.00625 0.0179 L -0.02639 0.01419 L -0.04114 0.01234 L -0.06632 0.00864 L -0.07691 0.00679 C -0.11232 0.00154 -0.06892 0.00864 -0.10955 0.00308 C -0.11267 0.00277 -0.1158 0.00185 -0.1191 0.00123 C -0.12222 3.82716E-6 -0.12535 -0.00155 -0.12847 -0.00247 C -0.1316 -0.0034 -0.13489 -0.00371 -0.13802 -0.00432 L -0.14635 -0.00618 L -0.2191 -0.00432 C -0.22673 -0.00402 -0.24757 -0.01235 -0.24219 -0.00247 C -0.23628 0.00802 -0.22535 -0.00124 -0.21684 -0.00062 C -0.21059 3.82716E-6 -0.20434 0.0003 -0.19791 0.00123 C -0.19097 0.00216 -0.18403 0.00401 -0.17691 0.00493 C -0.15989 0.00709 -0.1151 0.00833 -0.10434 0.00864 L -0.04635 0.01049 C -0.03333 0.01172 -0.02048 0.01358 -0.00746 0.01419 L 0.02726 0.01605 C 0.03924 0.01697 0.06302 0.01975 0.06302 0.02006 C 0.06875 0.02098 0.07431 0.02314 0.07986 0.02345 C 0.10799 0.02561 0.16406 0.02716 0.16406 0.02747 L 0.24097 0.0253 C 0.25295 0.025 0.26476 0.02407 0.27674 0.02345 L 0.3441 0.0216 C 0.34827 0.02098 0.35382 0.0145 0.35677 0.01975 C 0.35955 0.02469 0.34913 0.02253 0.34514 0.02345 C 0.34167 0.02438 0.3382 0.025 0.33472 0.0253 C 0.33004 0.02623 0.32552 0.02654 0.32101 0.02716 L 0.29879 0.03117 L 0.11042 0.02901 C 0.0967 0.02901 0.08316 0.02777 0.06945 0.02716 C 0.01146 0.025 0.00261 0.02623 -0.05694 0.0216 C -0.06857 0.02098 -0.08003 0.01944 -0.09166 0.0179 L -0.13264 0.01234 L -0.1559 0.00864 C -0.1618 0.00802 -0.16771 0.00679 -0.17378 0.00679 L -0.2684 0.00679 " pathEditMode="relative" rAng="0" ptsTypes="AAAAAAAAAAAAAAAAAAAAAAAAAAAAAAAAAAAAAAAAAAAAAAAAAAAAA">
                                      <p:cBhvr>
                                        <p:cTn id="10" dur="2000" fill="hold"/>
                                        <p:tgtEl>
                                          <p:spTgt spid="8"/>
                                        </p:tgtEl>
                                        <p:attrNameLst>
                                          <p:attrName>ppt_x</p:attrName>
                                          <p:attrName>ppt_y</p:attrName>
                                        </p:attrNameLst>
                                      </p:cBhvr>
                                      <p:rCtr x="1059" y="2315"/>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13837 -0.04259 C -0.13663 -0.04753 -0.13507 -0.05278 -0.13316 -0.05741 C -0.13229 -0.05957 -0.13073 -0.06111 -0.12986 -0.06296 C -0.129 -0.06543 -0.12865 -0.06821 -0.12778 -0.07068 C -0.12691 -0.07315 -0.1257 -0.07562 -0.12465 -0.07809 C -0.12066 -0.08827 -0.12118 -0.0892 -0.11632 -0.09691 C -0.11528 -0.09815 -0.11406 -0.09938 -0.11302 -0.10062 C -0.11268 -0.10247 -0.11198 -0.10432 -0.11198 -0.10617 C -0.11198 -0.10864 -0.11285 -0.11111 -0.11302 -0.11358 C -0.11354 -0.11728 -0.11372 -0.12099 -0.11406 -0.125 C -0.11215 -0.13858 -0.11493 -0.12994 -0.10677 -0.12685 C -0.10573 -0.12623 -0.10469 -0.12809 -0.10365 -0.1287 C -0.104 -0.13117 -0.10382 -0.13395 -0.10469 -0.13611 C -0.10608 -0.13951 -0.11545 -0.14846 -0.11632 -0.14907 C -0.11771 -0.15093 -0.11893 -0.15309 -0.12049 -0.15494 C -0.12222 -0.15679 -0.12396 -0.15833 -0.1257 -0.16049 C -0.12761 -0.16265 -0.12917 -0.16543 -0.1309 -0.1679 C -0.13334 -0.17099 -0.13594 -0.17407 -0.13837 -0.17716 C -0.1434 -0.18395 -0.14809 -0.19105 -0.15313 -0.19784 C -0.15556 -0.20123 -0.15781 -0.20463 -0.16042 -0.2071 C -0.16354 -0.21018 -0.16684 -0.21327 -0.16997 -0.21667 C -0.17205 -0.21883 -0.17396 -0.22191 -0.17622 -0.22407 C -0.18143 -0.2287 -0.18993 -0.2321 -0.19514 -0.23518 C -0.19705 -0.23642 -0.19861 -0.23827 -0.20052 -0.23889 C -0.20313 -0.24012 -0.20608 -0.24012 -0.20886 -0.24074 C -0.21094 -0.24136 -0.21302 -0.24197 -0.21511 -0.24259 C -0.2257 -0.24197 -0.23629 -0.24197 -0.2467 -0.24074 C -0.25243 -0.24012 -0.26354 -0.23704 -0.26354 -0.23673 C -0.26927 -0.23333 -0.275 -0.23025 -0.28038 -0.22593 C -0.28299 -0.22407 -0.28542 -0.22222 -0.28785 -0.22037 C -0.28993 -0.21852 -0.29202 -0.21636 -0.2941 -0.21481 C -0.29618 -0.21327 -0.29844 -0.21235 -0.30052 -0.2108 C -0.30191 -0.20988 -0.3033 -0.20833 -0.30469 -0.2071 C -0.32066 -0.19444 -0.2934 -0.21821 -0.32049 -0.19414 L -0.32674 -0.18858 C -0.32813 -0.18735 -0.32969 -0.18611 -0.3309 -0.18488 C -0.33281 -0.18272 -0.33455 -0.18117 -0.33629 -0.17901 C -0.33768 -0.17747 -0.33889 -0.17531 -0.34045 -0.17346 C -0.34462 -0.16883 -0.34879 -0.16481 -0.35313 -0.16049 L -0.36042 -0.15278 C -0.3625 -0.14784 -0.36528 -0.14352 -0.36684 -0.13796 C -0.36893 -0.13025 -0.3691 -0.12901 -0.37205 -0.12099 C -0.37483 -0.11358 -0.37813 -0.10679 -0.38038 -0.09877 C -0.38177 -0.09383 -0.38299 -0.08827 -0.38472 -0.08364 C -0.38611 -0.07963 -0.38837 -0.07654 -0.38993 -0.07253 C -0.39115 -0.06914 -0.39202 -0.06481 -0.39306 -0.06111 C -0.39445 -0.05679 -0.39566 -0.05247 -0.39722 -0.04815 C -0.4007 -0.0392 -0.40486 -0.03117 -0.40781 -0.02191 C -0.4092 -0.01759 -0.41042 -0.01296 -0.41198 -0.00895 C -0.41389 -0.0037 -0.4165 0.00093 -0.4184 0.00617 C -0.41997 0.0108 -0.42101 0.01636 -0.42257 0.02099 C -0.42969 0.04383 -0.43038 0.03765 -0.43837 0.06975 C -0.43976 0.07531 -0.44115 0.08117 -0.44254 0.08673 C -0.44427 0.0929 -0.44618 0.09907 -0.44775 0.10525 C -0.45104 0.11821 -0.45695 0.14753 -0.45834 0.15772 L -0.46042 0.17253 C -0.46077 0.1784 -0.46094 0.18395 -0.46146 0.18951 C -0.46268 0.20247 -0.46389 0.2108 -0.46563 0.22315 C -0.46528 0.24074 -0.46615 0.25833 -0.46459 0.27562 C -0.46354 0.28858 -0.46163 0.30123 -0.45834 0.31296 C -0.4566 0.31914 -0.45226 0.33519 -0.45 0.34105 C -0.44653 0.34938 -0.44202 0.35772 -0.43733 0.36358 C -0.4349 0.36636 -0.43247 0.36852 -0.42986 0.37099 C -0.42709 0.37377 -0.42431 0.37623 -0.42153 0.3784 C -0.41597 0.38272 -0.40938 0.38611 -0.40365 0.38982 C -0.4007 0.39136 -0.39809 0.39383 -0.39514 0.39537 C -0.39236 0.39691 -0.38959 0.39815 -0.38681 0.39907 C -0.3691 0.40525 -0.37153 0.40401 -0.35729 0.40648 L -0.34775 0.40833 C -0.34358 0.40926 -0.33941 0.40957 -0.33525 0.41019 C -0.32952 0.41142 -0.3184 0.4142 -0.3184 0.41451 C -0.24514 0.41173 -0.27743 0.41759 -0.22778 0.40463 C -0.22031 0.40278 -0.20816 0.4 -0.20052 0.39722 C -0.19584 0.39568 -0.19132 0.39383 -0.18681 0.39167 C -0.18177 0.38889 -0.17691 0.38549 -0.17205 0.3821 C -0.16302 0.37593 -0.15052 0.36636 -0.14254 0.35803 C -0.13351 0.34846 -0.12518 0.33765 -0.11632 0.32809 C -0.10972 0.32068 -0.0934 0.30494 -0.08785 0.29815 C -0.08438 0.29352 -0.08073 0.28951 -0.07726 0.28488 C -0.07379 0.28025 -0.07049 0.27469 -0.06684 0.27006 C -0.06302 0.26512 -0.05886 0.26173 -0.05521 0.25679 C -0.03906 0.23642 -0.05018 0.24784 -0.03525 0.22685 C -0.03177 0.22222 -0.02795 0.21852 -0.02465 0.21389 C -0.01406 0.19877 -0.0165 0.19969 -0.00677 0.18395 C -0.00122 0.175 0.00486 0.16698 0.01007 0.15772 C 0.0125 0.1534 0.01493 0.14877 0.01736 0.14444 C 0.02778 0.12747 0.02934 0.1287 0.04062 0.10525 C 0.04271 0.10093 0.04462 0.0963 0.04687 0.09228 C 0.07604 0.04321 0.05035 0.08827 0.06371 0.0679 C 0.06493 0.06605 0.0658 0.06389 0.06684 0.06235 C 0.06892 0.05957 0.07118 0.05741 0.07326 0.05463 C 0.07778 0.04938 0.07517 0.05216 0.08055 0.04722 C 0.09045 0.02963 0.07465 0.05617 0.0901 0.03796 C 0.09114 0.03673 0.09201 0.03488 0.09323 0.03426 C 0.096 0.03241 0.09913 0.03272 0.10173 0.03056 C 0.10868 0.02407 0.10295 0.0287 0.11007 0.02469 C 0.11215 0.02377 0.11423 0.02161 0.11632 0.02099 C 0.11927 0.02037 0.125 0.01852 0.12795 0.01728 C 0.12899 0.01698 0.13003 0.01605 0.13107 0.01543 C 0.13698 0.01327 0.14184 0.01296 0.14791 0.01173 C 0.15712 0.00988 0.15538 0.00895 0.1658 0.00803 C 0.1743 0.0071 0.18264 0.00679 0.19114 0.00617 C 0.20087 0.00432 0.19739 0.00432 0.20173 0.00432 " pathEditMode="relative" rAng="0" ptsTypes="AAAAAAAAAAAAAAAAAAAAAAAAAAAAAAAAAAAAAAAAAAAAAAAAAAAAAAAAAAAAAAAAAAAAAAAAAAAAAAAAAAAAAAAAAAAAAAAAAAAAAAA">
                                      <p:cBhvr>
                                        <p:cTn id="14" dur="2000" fill="hold"/>
                                        <p:tgtEl>
                                          <p:spTgt spid="14"/>
                                        </p:tgtEl>
                                        <p:attrNameLst>
                                          <p:attrName>ppt_x</p:attrName>
                                          <p:attrName>ppt_y</p:attrName>
                                        </p:attrNameLst>
                                      </p:cBhvr>
                                      <p:rCtr x="642" y="12840"/>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4878 0.01049 C -0.06909 0.0145 -0.06527 0.0142 -0.09826 0.0142 C -0.10191 0.0142 -0.10538 0.01327 -0.10885 0.01234 C -0.11302 0.01142 -0.11718 0.00988 -0.12152 0.00864 C -0.12361 0.00802 -0.12569 0.00771 -0.12777 0.00679 C -0.13125 0.00555 -0.13472 0.00401 -0.13836 0.00308 C -0.14566 0.00154 -0.15295 0.00031 -0.16041 -0.00062 L -0.18784 -0.00432 L -0.20138 -0.00617 C -0.20607 -0.00741 -0.21059 -0.00926 -0.2151 -0.00988 C -0.22552 -0.01173 -0.25173 -0.01512 -0.26354 -0.01574 L -0.32569 -0.01759 C -0.32882 -0.01698 -0.33194 -0.01605 -0.33507 -0.01574 C -0.33975 -0.01482 -0.34427 -0.01451 -0.34878 -0.01358 C -0.35086 -0.01327 -0.35295 -0.01235 -0.35503 -0.01173 C -0.36215 -0.0034 -0.3552 -0.01327 -0.35937 -0.00247 C -0.36024 -0.00031 -0.36163 0.00092 -0.3625 0.00308 C -0.36336 0.00525 -0.36388 0.00802 -0.36458 0.01049 C -0.36562 0.01389 -0.36666 0.01697 -0.3677 0.02006 C -0.36909 0.02376 -0.37048 0.02747 -0.37187 0.03117 L -0.37413 0.03673 C -0.37656 0.05494 -0.37517 0.04691 -0.37829 0.06111 C -0.37864 0.06481 -0.37899 0.06852 -0.37934 0.07222 C -0.37968 0.075 -0.38038 0.07716 -0.38038 0.07994 C -0.38038 0.0892 -0.37986 0.09846 -0.37934 0.10802 C -0.37899 0.11358 -0.37604 0.11975 -0.37413 0.12284 C -0.37257 0.12531 -0.37066 0.12685 -0.36875 0.12839 C -0.36736 0.12994 -0.36614 0.13148 -0.36458 0.1321 C -0.36319 0.13302 -0.35399 0.13549 -0.35295 0.13611 C -0.34496 0.13518 -0.3368 0.13518 -0.32882 0.13395 C -0.32708 0.13395 -0.32517 0.13333 -0.32361 0.1321 C -0.32204 0.13148 -0.32066 0.12963 -0.31927 0.12839 C -0.31857 0.12685 -0.31475 0.11821 -0.31406 0.11543 C -0.31354 0.11358 -0.31336 0.11173 -0.31302 0.10988 C -0.31232 0.10494 -0.31093 0.09475 -0.31093 0.09506 C -0.31128 0.06728 -0.31128 0.03981 -0.31198 0.01234 C -0.31198 0.00895 -0.31354 0.00278 -0.31406 -0.00062 C -0.31666 -0.01698 -0.31371 -0.00031 -0.31614 -0.01358 C -0.3125 -0.01821 -0.31041 -0.0179 -0.3151 -0.02871 C -0.31666 -0.0321 -0.31944 -0.03333 -0.32135 -0.03611 C -0.32395 -0.03982 -0.32621 -0.04383 -0.32882 -0.04753 C -0.33177 -0.05154 -0.33541 -0.05432 -0.33819 -0.05864 C -0.34427 -0.0679 -0.34982 -0.07809 -0.35503 -0.08858 C -0.36267 -0.10371 -0.36423 -0.10525 -0.36979 -0.12222 C -0.37309 -0.13241 -0.37517 -0.14136 -0.37725 -0.15216 C -0.37847 -0.15833 -0.38507 -0.19321 -0.38663 -0.20463 C -0.3875 -0.2108 -0.38802 -0.21698 -0.38871 -0.22315 C -0.38836 -0.23457 -0.38854 -0.24568 -0.38767 -0.2571 C -0.3875 -0.25957 -0.38437 -0.27099 -0.3835 -0.27377 C -0.38073 -0.28303 -0.38055 -0.28364 -0.37621 -0.29074 C -0.37448 -0.29321 -0.37291 -0.29661 -0.37083 -0.29815 C -0.36823 -0.30031 -0.36527 -0.30031 -0.3625 -0.30185 C -0.35954 -0.3034 -0.35694 -0.30617 -0.35399 -0.30741 C -0.35138 -0.30864 -0.34843 -0.30833 -0.34566 -0.30926 C -0.325 -0.31574 -0.34774 -0.31111 -0.32569 -0.31482 C -0.31753 -0.3142 -0.30937 -0.31482 -0.30138 -0.31296 C -0.29843 -0.31235 -0.29583 -0.30957 -0.29305 -0.30741 C -0.28194 -0.29969 -0.28489 -0.30124 -0.27204 -0.28519 C -0.26944 -0.2821 -0.26684 -0.27932 -0.26458 -0.27562 C -0.25711 -0.26389 -0.24479 -0.24506 -0.23941 -0.23272 C -0.23402 -0.22068 -0.22847 -0.20926 -0.22361 -0.19722 C -0.22083 -0.19012 -0.2177 -0.18364 -0.2151 -0.17654 C -0.21284 -0.17037 -0.21111 -0.16389 -0.20885 -0.15772 C -0.20329 -0.14321 -0.19757 -0.12932 -0.19201 -0.11482 C -0.18906 -0.10741 -0.18663 -0.09938 -0.1835 -0.09229 C -0.18038 -0.08488 -0.17708 -0.07747 -0.17413 -0.06975 C -0.17118 -0.06266 -0.16875 -0.05463 -0.16562 -0.04753 C -0.15954 -0.03333 -0.15312 -0.01975 -0.1467 -0.00617 C -0.13836 0.01173 -0.13316 0.02315 -0.12361 0.03858 C -0.12031 0.04413 -0.11666 0.04876 -0.11302 0.0537 C -0.11007 0.05771 -0.10694 0.06173 -0.10364 0.06481 C -0.0927 0.07562 -0.08906 0.07376 -0.07517 0.07994 C -0.06128 0.08611 -0.06961 0.08333 -0.04982 0.08549 C -0.02812 0.08055 -0.05434 0.0858 -0.00885 0.08179 C -0.00642 0.08148 -0.00399 0.08025 -0.00138 0.07994 C 0.00417 0.07839 0.00973 0.07654 0.01546 0.07623 C 0.05417 0.07191 0.04358 0.07284 0.10799 0.07037 L 0.15955 0.06852 C 0.17639 0.06759 0.21007 0.06481 0.21007 0.06512 C 0.23073 0.0608 0.20973 0.06512 0.22691 0.06111 C 0.24705 0.05648 0.23785 0.05957 0.24896 0.05555 C 0.25052 0.05432 0.25191 0.05339 0.2533 0.05185 C 0.25452 0.05031 0.25521 0.04753 0.25643 0.04629 C 0.2573 0.04506 0.25851 0.04506 0.25955 0.04413 C 0.26094 0.04321 0.26233 0.04167 0.26372 0.04043 C 0.2658 0.0392 0.27014 0.03673 0.27014 0.03704 C 0.27049 0.03488 0.27049 0.03271 0.27118 0.03117 C 0.27639 0.01728 0.27292 0.03333 0.27535 0.02006 C 0.27639 0.02068 0.27743 0.02191 0.27848 0.02191 C 0.28021 0.02191 0.28386 0.02006 0.28386 0.02037 " pathEditMode="relative" rAng="0" ptsTypes="AAAAAAAAAAAAAAAAAAAAAAAAAAAAAAAAAAAAAAAAAAAAAAAAAAAAAAAAAAAAAAAAAAAAAAAAAAAAAAAAAAAAAAAAAA">
                                      <p:cBhvr>
                                        <p:cTn id="18" dur="2000" fill="hold"/>
                                        <p:tgtEl>
                                          <p:spTgt spid="10"/>
                                        </p:tgtEl>
                                        <p:attrNameLst>
                                          <p:attrName>ppt_x</p:attrName>
                                          <p:attrName>ppt_y</p:attrName>
                                        </p:attrNameLst>
                                      </p:cBhvr>
                                      <p:rCtr x="-365" y="-10000"/>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17344 0.00618 C -0.14496 0.01142 -0.16562 0.00834 -0.10833 0.00618 L -0.06406 0.00432 L -0.01041 0.00247 L 0.01372 0.00062 C 0.01771 0.00031 0.02153 -0.00092 0.02535 -0.00123 L 0.06858 -0.00493 L 0.0875 -0.00864 L 0.09792 -0.01049 L 0.15799 -0.00864 C 0.16459 -0.00833 0.16268 -0.00709 0.16736 -0.00493 C 0.1691 -0.00432 0.17101 -0.0037 0.17275 -0.00308 C 0.18038 -0.00092 0.1842 -0.00061 0.19271 0.00062 L 0.20851 0.00247 C 0.2165 0.00494 0.21268 0.00432 0.22014 0.00432 " pathEditMode="relative" rAng="0" ptsTypes="AAAAAAAAAAAAAAA">
                                      <p:cBhvr>
                                        <p:cTn id="22" dur="2000" fill="hold"/>
                                        <p:tgtEl>
                                          <p:spTgt spid="12"/>
                                        </p:tgtEl>
                                        <p:attrNameLst>
                                          <p:attrName>ppt_x</p:attrName>
                                          <p:attrName>ppt_y</p:attrName>
                                        </p:attrNameLst>
                                      </p:cBhvr>
                                      <p:rCtr x="19670" y="-710"/>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7205 0.08364 C 0.0783 0.07994 0.08125 0.08086 0.08473 0.07222 C 0.08559 0.07006 0.08611 0.06728 0.08681 0.06482 C 0.08646 0.06049 0.08681 0.05586 0.08577 0.05185 C 0.0849 0.04815 0.07986 0.04661 0.07848 0.04599 C 0.07205 0.04661 0.0658 0.04691 0.05938 0.04784 C 0.05764 0.04815 0.05591 0.04877 0.05417 0.04969 C 0.05226 0.05124 0.0507 0.0537 0.04896 0.05556 C 0.04792 0.05803 0.04601 0.05988 0.04584 0.06296 C 0.04532 0.0679 0.04566 0.07346 0.04688 0.07778 C 0.04792 0.08241 0.05434 0.0858 0.05625 0.08735 C 0.06806 0.08549 0.07952 0.08796 0.08993 0.07778 C 0.09202 0.07593 0.09341 0.07284 0.09532 0.07037 C 0.09601 0.0679 0.0974 0.06574 0.0974 0.06296 C 0.0974 0.05772 0.09636 0.05278 0.09532 0.04784 C 0.09462 0.04506 0.09341 0.04259 0.09202 0.04043 C 0.08941 0.0358 0.08611 0.03272 0.08264 0.03117 C 0.08056 0.03025 0.07848 0.02994 0.07622 0.02932 C 0.07257 0.02994 0.06424 0.02994 0.05938 0.03303 C 0.05799 0.03395 0.0566 0.03549 0.05521 0.03673 C 0.05278 0.04105 0.04948 0.04445 0.04792 0.04969 C 0.04723 0.05247 0.04636 0.05463 0.04584 0.05741 C 0.04532 0.05988 0.04514 0.06235 0.04479 0.06482 C 0.04445 0.06667 0.0441 0.06852 0.04375 0.07037 C 0.04445 0.07284 0.04445 0.07624 0.04584 0.07778 C 0.05295 0.08642 0.06997 0.0787 0.07414 0.07778 C 0.08091 0.07253 0.08889 0.06667 0.09532 0.05926 C 0.09757 0.05648 0.09948 0.05309 0.10157 0.04969 C 0.10261 0.04661 0.10452 0.04414 0.10469 0.04043 C 0.10504 0.03364 0.10382 0.02654 0.10261 0.01975 C 0.10174 0.01512 0.10035 0.01049 0.09844 0.00679 C 0.0967 0.0034 0.09427 0.00154 0.09202 -0.00062 C 0.08664 -0.00586 0.08316 -0.0071 0.07743 -0.01018 L 0.05625 -0.00648 C 0.05417 -0.00586 0.05209 -0.00525 0.05 -0.00432 C 0.04792 -0.00339 0.04584 -0.00185 0.04375 -0.00062 C 0.0415 0.00185 0.03959 0.00432 0.03733 0.00679 C 0.0349 0.00926 0.03229 0.01142 0.03004 0.0142 C 0.02743 0.01728 0.02049 0.0284 0.01841 0.03303 C 0.01667 0.03704 0.01441 0.04506 0.0132 0.04969 C 0.01354 0.05494 0.01337 0.06019 0.01424 0.06482 C 0.01545 0.07161 0.01945 0.075 0.02257 0.07778 C 0.03282 0.08766 0.02934 0.08395 0.04045 0.09105 C 0.05226 0.09846 0.04549 0.09537 0.05729 0.10031 C 0.06042 0.10185 0.06354 0.10309 0.06684 0.10401 C 0.0724 0.10586 0.08368 0.10803 0.08368 0.10833 C 0.0882 0.1071 0.09289 0.10772 0.0974 0.10586 C 0.09966 0.10525 0.10174 0.10278 0.10365 0.10031 C 0.10747 0.09599 0.11007 0.09105 0.1132 0.08549 C 0.11389 0.08303 0.11476 0.08056 0.11528 0.07778 C 0.11632 0.07253 0.11702 0.06204 0.11736 0.05741 C 0.11702 0.04722 0.11702 0.03735 0.11632 0.02747 C 0.11598 0.02407 0.11493 0.02099 0.11424 0.0179 C 0.11337 0.01482 0.11146 0.00772 0.1099 0.00494 C 0.10729 -0.00031 0.10504 -0.00648 0.10157 -0.01018 C 0.09688 -0.01512 0.09514 -0.01728 0.08993 -0.0213 C 0.08577 -0.02469 0.08195 -0.02963 0.07743 -0.03055 C 0.06789 -0.03302 0.0724 -0.03179 0.06372 -0.03426 C 0.05868 -0.03364 0.05382 -0.03364 0.04896 -0.03241 C 0.04757 -0.03241 0.04618 -0.03117 0.04479 -0.03055 C 0.04306 -0.02994 0.04115 -0.02932 0.03941 -0.0287 C 0.03403 -0.025 0.02969 -0.02253 0.02466 -0.01759 C 0.02292 -0.01574 0.02118 -0.01389 0.01945 -0.01204 C 0.01841 -0.0108 0.01736 -0.00926 0.01632 -0.00833 C 0.00816 -0.00031 0.0099 -0.0037 0.00469 0.00309 C -0.00139 0.0108 -3.05556E-6 0.00957 -0.00677 0.02161 L -0.01111 0.02932 C -0.01371 0.04784 -0.01267 0.0392 -0.01423 0.05556 C -0.01389 0.06049 -0.01371 0.06543 -0.01319 0.07037 C -0.01302 0.07222 -0.01284 0.07469 -0.01215 0.07593 C -0.01059 0.0787 -0.00868 0.07994 -0.00677 0.08179 C -0.00538 0.08303 -0.00086 0.08488 0.00052 0.08549 C 0.00157 0.08673 0.00243 0.08827 0.00365 0.0892 C 0.00643 0.09105 0.00938 0.09167 0.01216 0.0929 L 0.01632 0.09475 L 0.02466 0.09846 C 0.02622 0.09907 0.02743 0.1 0.029 0.10031 C 0.03212 0.10093 0.03525 0.10154 0.03837 0.10216 C 0.04011 0.10278 0.04184 0.1034 0.04375 0.10401 C 0.04514 0.10463 0.04653 0.10556 0.04792 0.10586 C 0.05174 0.10679 0.05556 0.1071 0.05938 0.10803 L 0.11216 0.10586 C 0.1132 0.10586 0.11424 0.10463 0.11528 0.10401 C 0.11667 0.1034 0.11806 0.10278 0.11945 0.10216 C 0.12084 0.10093 0.1224 0.10031 0.12361 0.09846 C 0.13056 0.08827 0.13056 0.08735 0.1342 0.07778 C 0.13473 0.07531 0.13629 0.06728 0.13629 0.06482 C 0.13629 0.05432 0.13681 0.04321 0.13525 0.03303 C 0.13455 0.02809 0.12848 0.01543 0.12466 0.01235 C 0.1224 0.01049 0.11979 0.01019 0.11736 0.00864 C 0.10938 0.00401 0.11459 0.00463 0.10469 0.00309 C 0.09914 0.00216 0.09341 0.00185 0.08785 0.00124 L 0.00261 0.00309 C -0.00607 0.0034 -0.01493 0.00494 -0.02361 0.00494 C -0.0743 0.00494 -0.14114 0.00278 -0.19409 0.00124 C -0.19514 0.00185 -0.19618 0.00247 -0.19739 0.00309 C -0.20086 0.00494 -0.20312 0.00556 -0.20677 0.00679 C -0.20781 0.00803 -0.20868 0.01049 -0.20989 0.01049 C -0.21336 0.0108 -0.22656 0.00772 -0.23107 0.00679 L -0.2467 0.00864 " pathEditMode="relative" rAng="0" ptsTypes="AAAAAAAAAAAAAAAAAAAAAAAAAAAAAAAAAAAAAAAAAAAAAAAAAAAAAAAAAAAAAAAAAAAAAAAAAAAAAAAAAAAAAAAAAAAAAAAAAAAA">
                                      <p:cBhvr>
                                        <p:cTn id="26" dur="2000" fill="hold"/>
                                        <p:tgtEl>
                                          <p:spTgt spid="6"/>
                                        </p:tgtEl>
                                        <p:attrNameLst>
                                          <p:attrName>ppt_x</p:attrName>
                                          <p:attrName>ppt_y</p:attrName>
                                        </p:attrNameLst>
                                      </p:cBhvr>
                                      <p:rCtr x="-12726" y="-46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pic>
        <p:nvPicPr>
          <p:cNvPr id="2" name="speedystrength">
            <a:hlinkClick r:id="" action="ppaction://media"/>
            <a:extLst>
              <a:ext uri="{FF2B5EF4-FFF2-40B4-BE49-F238E27FC236}">
                <a16:creationId xmlns:a16="http://schemas.microsoft.com/office/drawing/2014/main" id="{6B49853A-6377-B3CE-8694-F06CCDE544D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8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0"/>
        <p:cNvGrpSpPr/>
        <p:nvPr/>
      </p:nvGrpSpPr>
      <p:grpSpPr>
        <a:xfrm>
          <a:off x="0" y="0"/>
          <a:ext cx="0" cy="0"/>
          <a:chOff x="0" y="0"/>
          <a:chExt cx="0" cy="0"/>
        </a:xfrm>
      </p:grpSpPr>
      <p:sp>
        <p:nvSpPr>
          <p:cNvPr id="2" name="Google Shape;122;p17">
            <a:extLst>
              <a:ext uri="{FF2B5EF4-FFF2-40B4-BE49-F238E27FC236}">
                <a16:creationId xmlns:a16="http://schemas.microsoft.com/office/drawing/2014/main" id="{295C62F2-3E77-93AA-7BE4-9FF5A12D8924}"/>
              </a:ext>
            </a:extLst>
          </p:cNvPr>
          <p:cNvSpPr txBox="1"/>
          <p:nvPr/>
        </p:nvSpPr>
        <p:spPr>
          <a:xfrm>
            <a:off x="4981060" y="3771813"/>
            <a:ext cx="3609501" cy="933900"/>
          </a:xfrm>
          <a:prstGeom prst="rect">
            <a:avLst/>
          </a:prstGeom>
          <a:noFill/>
          <a:ln>
            <a:noFill/>
          </a:ln>
        </p:spPr>
        <p:txBody>
          <a:bodyPr spcFirstLastPara="1" wrap="square" lIns="91425" tIns="91425" rIns="91425" bIns="91425" anchor="t" anchorCtr="0">
            <a:noAutofit/>
          </a:bodyPr>
          <a:lstStyle/>
          <a:p>
            <a:pPr lvl="0">
              <a:buSzPts val="1100"/>
            </a:pPr>
            <a:r>
              <a:rPr lang="en-GB" sz="2000" b="1" dirty="0">
                <a:solidFill>
                  <a:srgbClr val="00B0F0"/>
                </a:solidFill>
                <a:latin typeface="Montserrat SemiBold" pitchFamily="2" charset="77"/>
                <a:cs typeface="Calibri" panose="020F0502020204030204" pitchFamily="34" charset="0"/>
                <a:sym typeface="Montserrat Medium"/>
              </a:rPr>
              <a:t>GEARED DOWN:</a:t>
            </a:r>
            <a:br>
              <a:rPr lang="en-GB" sz="2000" b="1" dirty="0">
                <a:solidFill>
                  <a:srgbClr val="00B0F0"/>
                </a:solidFill>
                <a:latin typeface="Montserrat SemiBold" pitchFamily="2" charset="77"/>
                <a:cs typeface="Calibri" panose="020F0502020204030204" pitchFamily="34" charset="0"/>
                <a:sym typeface="Montserrat Medium"/>
              </a:rPr>
            </a:br>
            <a:r>
              <a:rPr lang="en-GB" sz="2000" b="1" dirty="0">
                <a:solidFill>
                  <a:schemeClr val="tx1"/>
                </a:solidFill>
                <a:latin typeface="Montserrat SemiBold" pitchFamily="2" charset="77"/>
                <a:ea typeface="Montserrat Medium"/>
                <a:cs typeface="Calibri" panose="020F0502020204030204" pitchFamily="34" charset="0"/>
                <a:sym typeface="Montserrat Medium"/>
              </a:rPr>
              <a:t>SPIKE </a:t>
            </a:r>
            <a:r>
              <a:rPr lang="en-GB" sz="2000" b="1" dirty="0">
                <a:solidFill>
                  <a:srgbClr val="FF0000"/>
                </a:solidFill>
                <a:latin typeface="Montserrat SemiBold" pitchFamily="2" charset="77"/>
                <a:ea typeface="Montserrat Medium"/>
                <a:cs typeface="Calibri" panose="020F0502020204030204" pitchFamily="34" charset="0"/>
                <a:sym typeface="Montserrat Medium"/>
              </a:rPr>
              <a:t>STRONG</a:t>
            </a:r>
          </a:p>
        </p:txBody>
      </p:sp>
      <p:pic>
        <p:nvPicPr>
          <p:cNvPr id="6" name="Picture 5" descr="A toy car made of building blocks&#10;&#10;AI-generated content may be incorrect.">
            <a:extLst>
              <a:ext uri="{FF2B5EF4-FFF2-40B4-BE49-F238E27FC236}">
                <a16:creationId xmlns:a16="http://schemas.microsoft.com/office/drawing/2014/main" id="{3FD66CFC-B5A1-230E-5B65-11810D3D0298}"/>
              </a:ext>
            </a:extLst>
          </p:cNvPr>
          <p:cNvPicPr>
            <a:picLocks noChangeAspect="1"/>
          </p:cNvPicPr>
          <p:nvPr/>
        </p:nvPicPr>
        <p:blipFill>
          <a:blip r:embed="rId3"/>
          <a:stretch>
            <a:fillRect/>
          </a:stretch>
        </p:blipFill>
        <p:spPr>
          <a:xfrm>
            <a:off x="4148433" y="1162133"/>
            <a:ext cx="4639432" cy="2609680"/>
          </a:xfrm>
          <a:prstGeom prst="rect">
            <a:avLst/>
          </a:prstGeom>
        </p:spPr>
      </p:pic>
      <p:pic>
        <p:nvPicPr>
          <p:cNvPr id="5" name="Picture 4" descr="A toy car made of legos&#10;&#10;AI-generated content may be incorrect.">
            <a:extLst>
              <a:ext uri="{FF2B5EF4-FFF2-40B4-BE49-F238E27FC236}">
                <a16:creationId xmlns:a16="http://schemas.microsoft.com/office/drawing/2014/main" id="{F21DA5F0-DF26-8909-93B5-46A6B49B391C}"/>
              </a:ext>
            </a:extLst>
          </p:cNvPr>
          <p:cNvPicPr>
            <a:picLocks noChangeAspect="1"/>
          </p:cNvPicPr>
          <p:nvPr/>
        </p:nvPicPr>
        <p:blipFill>
          <a:blip r:embed="rId4"/>
          <a:stretch>
            <a:fillRect/>
          </a:stretch>
        </p:blipFill>
        <p:spPr>
          <a:xfrm>
            <a:off x="-183809" y="1103621"/>
            <a:ext cx="4967565" cy="2794254"/>
          </a:xfrm>
          <a:prstGeom prst="rect">
            <a:avLst/>
          </a:prstGeom>
        </p:spPr>
      </p:pic>
      <p:sp>
        <p:nvSpPr>
          <p:cNvPr id="4" name="Google Shape;191;p19">
            <a:extLst>
              <a:ext uri="{FF2B5EF4-FFF2-40B4-BE49-F238E27FC236}">
                <a16:creationId xmlns:a16="http://schemas.microsoft.com/office/drawing/2014/main" id="{289FDD6B-EE04-8734-1B3C-671E5B6523AC}"/>
              </a:ext>
            </a:extLst>
          </p:cNvPr>
          <p:cNvSpPr txBox="1">
            <a:spLocks/>
          </p:cNvSpPr>
          <p:nvPr/>
        </p:nvSpPr>
        <p:spPr>
          <a:xfrm>
            <a:off x="450857" y="174938"/>
            <a:ext cx="8238900" cy="561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2pPr>
            <a:lvl3pPr marR="0" lvl="2"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3pPr>
            <a:lvl4pPr marR="0" lvl="3"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4pPr>
            <a:lvl5pPr marR="0" lvl="4"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5pPr>
            <a:lvl6pPr marR="0" lvl="5"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6pPr>
            <a:lvl7pPr marR="0" lvl="6"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7pPr>
            <a:lvl8pPr marR="0" lvl="7"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8pPr>
            <a:lvl9pPr marR="0" lvl="8"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9pPr>
          </a:lstStyle>
          <a:p>
            <a:pPr>
              <a:buSzPts val="1100"/>
            </a:pPr>
            <a:r>
              <a:rPr lang="en-GB" sz="2780" dirty="0">
                <a:solidFill>
                  <a:srgbClr val="F2612F"/>
                </a:solidFill>
                <a:latin typeface="Montserrat ExtraBold" pitchFamily="2" charset="77"/>
              </a:rPr>
              <a:t>SPIKE </a:t>
            </a:r>
            <a:r>
              <a:rPr lang="en-GB" sz="2780" dirty="0">
                <a:solidFill>
                  <a:srgbClr val="00B050"/>
                </a:solidFill>
                <a:latin typeface="Montserrat ExtraBold" pitchFamily="2" charset="77"/>
              </a:rPr>
              <a:t>SPEEDY</a:t>
            </a:r>
            <a:r>
              <a:rPr lang="en-GB" sz="2780" dirty="0">
                <a:solidFill>
                  <a:srgbClr val="F2612F"/>
                </a:solidFill>
                <a:latin typeface="Montserrat ExtraBold" pitchFamily="2" charset="77"/>
              </a:rPr>
              <a:t> Vs SPIKE </a:t>
            </a:r>
            <a:r>
              <a:rPr lang="en-GB" sz="2780" dirty="0">
                <a:solidFill>
                  <a:srgbClr val="FF0000"/>
                </a:solidFill>
                <a:latin typeface="Montserrat ExtraBold" pitchFamily="2" charset="77"/>
              </a:rPr>
              <a:t>STRONG</a:t>
            </a:r>
            <a:br>
              <a:rPr lang="en-GB" sz="3200" dirty="0">
                <a:solidFill>
                  <a:srgbClr val="F2612F"/>
                </a:solidFill>
                <a:latin typeface="Montserrat ExtraBold" pitchFamily="2" charset="77"/>
              </a:rPr>
            </a:br>
            <a:r>
              <a:rPr lang="en-GB" sz="1800" dirty="0">
                <a:solidFill>
                  <a:schemeClr val="tx1"/>
                </a:solidFill>
                <a:latin typeface="Montserrat ExtraBold" pitchFamily="2" charset="77"/>
              </a:rPr>
              <a:t>Same Motors. Different Gearing.</a:t>
            </a:r>
          </a:p>
        </p:txBody>
      </p:sp>
      <p:sp>
        <p:nvSpPr>
          <p:cNvPr id="7" name="TextBox 6">
            <a:extLst>
              <a:ext uri="{FF2B5EF4-FFF2-40B4-BE49-F238E27FC236}">
                <a16:creationId xmlns:a16="http://schemas.microsoft.com/office/drawing/2014/main" id="{BB04CE77-21D2-9055-259D-FD43A314B19B}"/>
              </a:ext>
            </a:extLst>
          </p:cNvPr>
          <p:cNvSpPr txBox="1"/>
          <p:nvPr/>
        </p:nvSpPr>
        <p:spPr>
          <a:xfrm>
            <a:off x="655229" y="3787904"/>
            <a:ext cx="3377756" cy="707886"/>
          </a:xfrm>
          <a:prstGeom prst="rect">
            <a:avLst/>
          </a:prstGeom>
          <a:noFill/>
        </p:spPr>
        <p:txBody>
          <a:bodyPr wrap="square">
            <a:spAutoFit/>
          </a:bodyPr>
          <a:lstStyle/>
          <a:p>
            <a:pPr>
              <a:buSzPts val="1100"/>
            </a:pPr>
            <a:r>
              <a:rPr lang="en-US" sz="2000" b="1" dirty="0">
                <a:solidFill>
                  <a:srgbClr val="00B0F0"/>
                </a:solidFill>
                <a:latin typeface="Montserrat SemiBold" pitchFamily="2" charset="77"/>
                <a:cs typeface="Calibri" panose="020F0502020204030204" pitchFamily="34" charset="0"/>
              </a:rPr>
              <a:t>GEARED UP:</a:t>
            </a:r>
            <a:br>
              <a:rPr lang="en-US" sz="2000" b="1" dirty="0">
                <a:solidFill>
                  <a:srgbClr val="00B0F0"/>
                </a:solidFill>
                <a:latin typeface="Montserrat SemiBold" pitchFamily="2" charset="77"/>
                <a:cs typeface="Calibri" panose="020F0502020204030204" pitchFamily="34" charset="0"/>
              </a:rPr>
            </a:br>
            <a:r>
              <a:rPr lang="en-US" sz="2000" b="1" dirty="0">
                <a:solidFill>
                  <a:schemeClr val="tx1"/>
                </a:solidFill>
                <a:latin typeface="Montserrat SemiBold" pitchFamily="2" charset="77"/>
                <a:cs typeface="Calibri" panose="020F0502020204030204" pitchFamily="34" charset="0"/>
              </a:rPr>
              <a:t>SPIKE </a:t>
            </a:r>
            <a:r>
              <a:rPr lang="en-US" sz="2000" b="1" dirty="0">
                <a:solidFill>
                  <a:srgbClr val="00B050"/>
                </a:solidFill>
                <a:latin typeface="Montserrat SemiBold" pitchFamily="2" charset="77"/>
                <a:cs typeface="Calibri" panose="020F0502020204030204" pitchFamily="34" charset="0"/>
              </a:rPr>
              <a:t>SPEEDY</a:t>
            </a:r>
          </a:p>
        </p:txBody>
      </p:sp>
    </p:spTree>
  </p:cSld>
  <p:clrMapOvr>
    <a:masterClrMapping/>
  </p:clrMapOvr>
</p:sld>
</file>

<file path=ppt/theme/theme1.xml><?xml version="1.0" encoding="utf-8"?>
<a:theme xmlns:a="http://schemas.openxmlformats.org/drawingml/2006/main" name="Infographics Template Base by Slidesgo">
  <a:themeElements>
    <a:clrScheme name="Simple Light">
      <a:dk1>
        <a:srgbClr val="000000"/>
      </a:dk1>
      <a:lt1>
        <a:srgbClr val="FFFFFF"/>
      </a:lt1>
      <a:dk2>
        <a:srgbClr val="878588"/>
      </a:dk2>
      <a:lt2>
        <a:srgbClr val="D9D9D9"/>
      </a:lt2>
      <a:accent1>
        <a:srgbClr val="56CDBB"/>
      </a:accent1>
      <a:accent2>
        <a:srgbClr val="F16550"/>
      </a:accent2>
      <a:accent3>
        <a:srgbClr val="362D75"/>
      </a:accent3>
      <a:accent4>
        <a:srgbClr val="F3C050"/>
      </a:accent4>
      <a:accent5>
        <a:srgbClr val="86A5FF"/>
      </a:accent5>
      <a:accent6>
        <a:srgbClr val="8CD685"/>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4574</TotalTime>
  <Words>3429</Words>
  <Application>Microsoft Macintosh PowerPoint</Application>
  <PresentationFormat>On-screen Show (16:9)</PresentationFormat>
  <Paragraphs>299</Paragraphs>
  <Slides>26</Slides>
  <Notes>26</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Calibri</vt:lpstr>
      <vt:lpstr>Montserrat</vt:lpstr>
      <vt:lpstr>Montserrat ExtraBold</vt:lpstr>
      <vt:lpstr>Montserrat Medium</vt:lpstr>
      <vt:lpstr>Montserrat SemiBold</vt:lpstr>
      <vt:lpstr>Infographics Template Base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SPIKE SLEDGE: EXPERIMENTS 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Sarah Pinkney</cp:lastModifiedBy>
  <cp:revision>58</cp:revision>
  <dcterms:modified xsi:type="dcterms:W3CDTF">2025-08-15T17:59:05Z</dcterms:modified>
</cp:coreProperties>
</file>